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7" r:id="rId2"/>
    <p:sldMasterId id="2147483653" r:id="rId3"/>
    <p:sldMasterId id="2147483655" r:id="rId4"/>
  </p:sldMasterIdLst>
  <p:notesMasterIdLst>
    <p:notesMasterId r:id="rId21"/>
  </p:notesMasterIdLst>
  <p:sldIdLst>
    <p:sldId id="261" r:id="rId5"/>
    <p:sldId id="269" r:id="rId6"/>
    <p:sldId id="276" r:id="rId7"/>
    <p:sldId id="280" r:id="rId8"/>
    <p:sldId id="277" r:id="rId9"/>
    <p:sldId id="297" r:id="rId10"/>
    <p:sldId id="270" r:id="rId11"/>
    <p:sldId id="273" r:id="rId12"/>
    <p:sldId id="271" r:id="rId13"/>
    <p:sldId id="281" r:id="rId14"/>
    <p:sldId id="298" r:id="rId15"/>
    <p:sldId id="299" r:id="rId16"/>
    <p:sldId id="300" r:id="rId17"/>
    <p:sldId id="301" r:id="rId18"/>
    <p:sldId id="302" r:id="rId19"/>
    <p:sldId id="29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han" initials="PC" lastIdx="4" clrIdx="0">
    <p:extLst>
      <p:ext uri="{19B8F6BF-5375-455C-9EA6-DF929625EA0E}">
        <p15:presenceInfo xmlns="" xmlns:p15="http://schemas.microsoft.com/office/powerpoint/2012/main" userId="Peter Chan" providerId="None"/>
      </p:ext>
    </p:extLst>
  </p:cmAuthor>
  <p:cmAuthor id="2" name="Arthur Chiang" initials="AC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EA9"/>
    <a:srgbClr val="4F81BD"/>
    <a:srgbClr val="558ED5"/>
    <a:srgbClr val="0000FF"/>
    <a:srgbClr val="B2CCEC"/>
    <a:srgbClr val="B3A2C7"/>
    <a:srgbClr val="339AD9"/>
    <a:srgbClr val="4BACC6"/>
    <a:srgbClr val="F9F9F9"/>
    <a:srgbClr val="D996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5465" autoAdjust="0"/>
  </p:normalViewPr>
  <p:slideViewPr>
    <p:cSldViewPr>
      <p:cViewPr varScale="1">
        <p:scale>
          <a:sx n="86" d="100"/>
          <a:sy n="86" d="100"/>
        </p:scale>
        <p:origin x="-96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1B5D4-558B-4B73-8426-D078E84C4B00}" type="datetimeFigureOut">
              <a:rPr lang="zh-TW" altLang="en-US" smtClean="0"/>
              <a:pPr/>
              <a:t>2018/2/16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F8F47-8934-4744-BA57-B53765CED1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3969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8F47-8934-4744-BA57-B53765CED1A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83512"/>
            <a:ext cx="8568952" cy="3394472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83512"/>
            <a:ext cx="8568952" cy="3394472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-20538"/>
            <a:ext cx="8229600" cy="85725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3692"/>
            <a:ext cx="8229600" cy="85725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038600" cy="3394472"/>
          </a:xfrm>
        </p:spPr>
        <p:txBody>
          <a:bodyPr/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200151"/>
            <a:ext cx="4038600" cy="3394472"/>
          </a:xfrm>
        </p:spPr>
        <p:txBody>
          <a:bodyPr/>
          <a:lstStyle>
            <a:lvl1pPr>
              <a:defRPr sz="2000" baseline="0">
                <a:solidFill>
                  <a:srgbClr val="01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/>
          <a:p>
            <a:r>
              <a:rPr lang="en-GB" dirty="0" smtClean="0"/>
              <a:t>Confidential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597819"/>
            <a:ext cx="7772400" cy="110251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5036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altLang="zh-TW" dirty="0" smtClean="0">
                <a:solidFill>
                  <a:srgbClr val="028DA8"/>
                </a:solidFill>
                <a:latin typeface="Verdana" pitchFamily="34" charset="0"/>
              </a:rPr>
              <a:t>D-Link Confidential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381375"/>
            <a:ext cx="8642350" cy="1081088"/>
          </a:xfrm>
        </p:spPr>
        <p:txBody>
          <a:bodyPr/>
          <a:lstStyle>
            <a:lvl1pPr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Enter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914650"/>
            <a:ext cx="7304856" cy="1314450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597819"/>
            <a:ext cx="7772400" cy="110251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797B-4465-468F-8A7A-BA102C4BD885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B82F-03AB-4268-B450-ED09CECDADB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50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0" r:id="rId3"/>
    <p:sldLayoutId id="2147483668" r:id="rId4"/>
    <p:sldLayoutId id="2147483671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62A-0B4F-4086-88D6-EC8A16C84792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1079-D752-4A3C-9931-01395A8935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3C20-8266-41FD-91DF-A284DB3F7CD0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ECAB-171F-4DEB-90A4-6DE1F2732C3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9A53-3EA2-4841-A57A-72CCADCFB9B6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C95B-0784-46AF-B8CA-0B287EAB04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5.wdp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DXS-3400 Series </a:t>
            </a:r>
          </a:p>
          <a:p>
            <a:r>
              <a:rPr lang="ru-RU" sz="2400" dirty="0" smtClean="0"/>
              <a:t>Обзор продукта</a:t>
            </a:r>
            <a:endParaRPr lang="en-GB" sz="4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4587974"/>
            <a:ext cx="25202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zh-TW" sz="1200" dirty="0">
                <a:solidFill>
                  <a:srgbClr val="028DA8"/>
                </a:solidFill>
                <a:latin typeface="Verdana" pitchFamily="34" charset="0"/>
              </a:rPr>
              <a:t>D-Link </a:t>
            </a:r>
            <a:r>
              <a:rPr lang="en-GB" altLang="zh-TW" sz="1200" dirty="0" smtClean="0">
                <a:solidFill>
                  <a:srgbClr val="028DA8"/>
                </a:solidFill>
                <a:latin typeface="Verdana" pitchFamily="34" charset="0"/>
              </a:rPr>
              <a:t>Russia, </a:t>
            </a:r>
            <a:r>
              <a:rPr lang="ru-RU" altLang="zh-TW" sz="1200" dirty="0" smtClean="0">
                <a:solidFill>
                  <a:srgbClr val="028DA8"/>
                </a:solidFill>
                <a:latin typeface="Verdana" pitchFamily="34" charset="0"/>
              </a:rPr>
              <a:t>Январь</a:t>
            </a:r>
            <a:r>
              <a:rPr lang="en-GB" altLang="zh-TW" sz="1200" dirty="0" smtClean="0">
                <a:solidFill>
                  <a:srgbClr val="028DA8"/>
                </a:solidFill>
                <a:latin typeface="Verdana" pitchFamily="34" charset="0"/>
              </a:rPr>
              <a:t> 2016</a:t>
            </a:r>
            <a:endParaRPr lang="en-US" altLang="zh-TW" sz="1200" dirty="0">
              <a:solidFill>
                <a:srgbClr val="028DA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內容版面配置區 2"/>
          <p:cNvSpPr>
            <a:spLocks noGrp="1"/>
          </p:cNvSpPr>
          <p:nvPr>
            <p:ph idx="1"/>
          </p:nvPr>
        </p:nvSpPr>
        <p:spPr>
          <a:xfrm>
            <a:off x="180080" y="894302"/>
            <a:ext cx="4716000" cy="1656184"/>
          </a:xfrm>
        </p:spPr>
        <p:txBody>
          <a:bodyPr>
            <a:normAutofit/>
          </a:bodyPr>
          <a:lstStyle/>
          <a:p>
            <a:r>
              <a:rPr lang="en-US" altLang="zh-TW" sz="1200" dirty="0" smtClean="0"/>
              <a:t>SFP+ </a:t>
            </a:r>
            <a:r>
              <a:rPr lang="ru-RU" altLang="zh-TW" sz="1200" dirty="0" smtClean="0"/>
              <a:t>Пассивные кабели прямого подключения</a:t>
            </a:r>
            <a:r>
              <a:rPr lang="en-US" altLang="zh-TW" sz="1200" dirty="0" smtClean="0"/>
              <a:t>(DAC)</a:t>
            </a:r>
            <a:endParaRPr lang="zh-TW" altLang="en-US" sz="1400" dirty="0"/>
          </a:p>
        </p:txBody>
      </p:sp>
      <p:sp>
        <p:nvSpPr>
          <p:cNvPr id="129" name="標題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ru-RU" altLang="zh-TW" dirty="0" smtClean="0"/>
              <a:t>Обзор продукции</a:t>
            </a:r>
            <a:r>
              <a:rPr lang="en-GB" altLang="zh-TW" dirty="0"/>
              <a:t/>
            </a:r>
            <a:br>
              <a:rPr lang="en-GB" altLang="zh-TW" dirty="0"/>
            </a:br>
            <a:r>
              <a:rPr lang="ru-RU" altLang="zh-TW" sz="1800" i="1" dirty="0" smtClean="0"/>
              <a:t>Аксессуары</a:t>
            </a:r>
            <a:endParaRPr lang="zh-TW" altLang="en-US" dirty="0"/>
          </a:p>
        </p:txBody>
      </p:sp>
      <p:sp>
        <p:nvSpPr>
          <p:cNvPr id="136" name="內容版面配置區 2"/>
          <p:cNvSpPr txBox="1">
            <a:spLocks/>
          </p:cNvSpPr>
          <p:nvPr/>
        </p:nvSpPr>
        <p:spPr>
          <a:xfrm>
            <a:off x="192584" y="2139702"/>
            <a:ext cx="414903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/>
              <a:t>10GbE SFP+ </a:t>
            </a:r>
            <a:r>
              <a:rPr lang="ru-RU" altLang="zh-TW" sz="1200" dirty="0" smtClean="0"/>
              <a:t>Трансиверы</a:t>
            </a:r>
            <a:endParaRPr lang="zh-TW" altLang="en-US" sz="1400" dirty="0"/>
          </a:p>
        </p:txBody>
      </p:sp>
      <p:grpSp>
        <p:nvGrpSpPr>
          <p:cNvPr id="139" name="群組 8"/>
          <p:cNvGrpSpPr/>
          <p:nvPr/>
        </p:nvGrpSpPr>
        <p:grpSpPr>
          <a:xfrm>
            <a:off x="346149" y="3554188"/>
            <a:ext cx="3695177" cy="1035926"/>
            <a:chOff x="346149" y="3554188"/>
            <a:chExt cx="3695177" cy="1035926"/>
          </a:xfrm>
        </p:grpSpPr>
        <p:pic>
          <p:nvPicPr>
            <p:cNvPr id="140" name="圖片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70" y="3574027"/>
              <a:ext cx="738413" cy="572567"/>
            </a:xfrm>
            <a:prstGeom prst="rect">
              <a:avLst/>
            </a:prstGeom>
          </p:spPr>
        </p:pic>
        <p:grpSp>
          <p:nvGrpSpPr>
            <p:cNvPr id="147" name="群組 58"/>
            <p:cNvGrpSpPr/>
            <p:nvPr/>
          </p:nvGrpSpPr>
          <p:grpSpPr>
            <a:xfrm>
              <a:off x="346149" y="4172267"/>
              <a:ext cx="986167" cy="413994"/>
              <a:chOff x="3601191" y="3410430"/>
              <a:chExt cx="986167" cy="413994"/>
            </a:xfrm>
          </p:grpSpPr>
          <p:grpSp>
            <p:nvGrpSpPr>
              <p:cNvPr id="177" name="群組 59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180" name="剪去單一角落矩形 62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81" name="剪去單一角落矩形 63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8" name="文字方塊 60"/>
              <p:cNvSpPr txBox="1"/>
              <p:nvPr/>
            </p:nvSpPr>
            <p:spPr>
              <a:xfrm>
                <a:off x="3635512" y="3410430"/>
                <a:ext cx="9108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DEM-431XT-DD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文字方塊 61"/>
              <p:cNvSpPr txBox="1"/>
              <p:nvPr/>
            </p:nvSpPr>
            <p:spPr>
              <a:xfrm>
                <a:off x="3601191" y="3593592"/>
                <a:ext cx="9861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10GBASE-SR MM</a:t>
                </a:r>
                <a:endParaRPr lang="zh-TW" altLang="en-US" sz="900" dirty="0"/>
              </a:p>
            </p:txBody>
          </p:sp>
        </p:grpSp>
        <p:pic>
          <p:nvPicPr>
            <p:cNvPr id="149" name="圖片 7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3635" y="3554188"/>
              <a:ext cx="738413" cy="596259"/>
            </a:xfrm>
            <a:prstGeom prst="rect">
              <a:avLst/>
            </a:prstGeom>
          </p:spPr>
        </p:pic>
        <p:grpSp>
          <p:nvGrpSpPr>
            <p:cNvPr id="150" name="群組 79"/>
            <p:cNvGrpSpPr/>
            <p:nvPr/>
          </p:nvGrpSpPr>
          <p:grpSpPr>
            <a:xfrm>
              <a:off x="1256997" y="4176120"/>
              <a:ext cx="945148" cy="413994"/>
              <a:chOff x="3601191" y="3410430"/>
              <a:chExt cx="945148" cy="413994"/>
            </a:xfrm>
          </p:grpSpPr>
          <p:grpSp>
            <p:nvGrpSpPr>
              <p:cNvPr id="172" name="群組 80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175" name="剪去單一角落矩形 83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76" name="剪去單一角落矩形 84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3" name="文字方塊 81"/>
              <p:cNvSpPr txBox="1"/>
              <p:nvPr/>
            </p:nvSpPr>
            <p:spPr>
              <a:xfrm>
                <a:off x="3635512" y="3410430"/>
                <a:ext cx="9108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DEM-432XT-DD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文字方塊 82"/>
              <p:cNvSpPr txBox="1"/>
              <p:nvPr/>
            </p:nvSpPr>
            <p:spPr>
              <a:xfrm>
                <a:off x="3601191" y="3593592"/>
                <a:ext cx="9348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10GBASE-LR SM</a:t>
                </a:r>
                <a:endParaRPr lang="zh-TW" altLang="en-US" sz="900" dirty="0"/>
              </a:p>
            </p:txBody>
          </p:sp>
        </p:grpSp>
        <p:pic>
          <p:nvPicPr>
            <p:cNvPr id="157" name="圖片 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2437" y="3554599"/>
              <a:ext cx="758157" cy="584412"/>
            </a:xfrm>
            <a:prstGeom prst="rect">
              <a:avLst/>
            </a:prstGeom>
          </p:spPr>
        </p:pic>
        <p:grpSp>
          <p:nvGrpSpPr>
            <p:cNvPr id="158" name="群組 99"/>
            <p:cNvGrpSpPr/>
            <p:nvPr/>
          </p:nvGrpSpPr>
          <p:grpSpPr>
            <a:xfrm>
              <a:off x="2162836" y="4172267"/>
              <a:ext cx="945148" cy="413994"/>
              <a:chOff x="3601191" y="3410430"/>
              <a:chExt cx="945148" cy="413994"/>
            </a:xfrm>
          </p:grpSpPr>
          <p:grpSp>
            <p:nvGrpSpPr>
              <p:cNvPr id="167" name="群組 100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170" name="剪去單一角落矩形 103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71" name="剪去單一角落矩形 104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8" name="文字方塊 101"/>
              <p:cNvSpPr txBox="1"/>
              <p:nvPr/>
            </p:nvSpPr>
            <p:spPr>
              <a:xfrm>
                <a:off x="3635512" y="3410430"/>
                <a:ext cx="9108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DEM-433XT-DD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文字方塊 102"/>
              <p:cNvSpPr txBox="1"/>
              <p:nvPr/>
            </p:nvSpPr>
            <p:spPr>
              <a:xfrm>
                <a:off x="3601191" y="3593592"/>
                <a:ext cx="94288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10GBASE-ER SM</a:t>
                </a:r>
                <a:endParaRPr lang="zh-TW" altLang="en-US" sz="900" dirty="0"/>
              </a:p>
            </p:txBody>
          </p:sp>
        </p:grpSp>
        <p:pic>
          <p:nvPicPr>
            <p:cNvPr id="160" name="圖片 1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3612" y="3582792"/>
              <a:ext cx="738413" cy="572567"/>
            </a:xfrm>
            <a:prstGeom prst="rect">
              <a:avLst/>
            </a:prstGeom>
          </p:spPr>
        </p:pic>
        <p:grpSp>
          <p:nvGrpSpPr>
            <p:cNvPr id="161" name="群組 129"/>
            <p:cNvGrpSpPr/>
            <p:nvPr/>
          </p:nvGrpSpPr>
          <p:grpSpPr>
            <a:xfrm>
              <a:off x="3059967" y="4172267"/>
              <a:ext cx="981359" cy="410534"/>
              <a:chOff x="3601191" y="3410430"/>
              <a:chExt cx="981359" cy="410534"/>
            </a:xfrm>
          </p:grpSpPr>
          <p:grpSp>
            <p:nvGrpSpPr>
              <p:cNvPr id="162" name="群組 130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165" name="剪去單一角落矩形 133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66" name="剪去單一角落矩形 134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3" name="文字方塊 131"/>
              <p:cNvSpPr txBox="1"/>
              <p:nvPr/>
            </p:nvSpPr>
            <p:spPr>
              <a:xfrm>
                <a:off x="3630354" y="3410430"/>
                <a:ext cx="9108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DEM-435XT-DD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文字方塊 132"/>
              <p:cNvSpPr txBox="1"/>
              <p:nvPr/>
            </p:nvSpPr>
            <p:spPr>
              <a:xfrm>
                <a:off x="3601191" y="3605520"/>
                <a:ext cx="9813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/>
                  <a:t>10GBASE-LRM MM</a:t>
                </a:r>
                <a:endParaRPr lang="zh-TW" altLang="en-US" sz="800" dirty="0"/>
              </a:p>
            </p:txBody>
          </p:sp>
        </p:grpSp>
      </p:grpSp>
      <p:sp>
        <p:nvSpPr>
          <p:cNvPr id="182" name="內容版面配置區 2"/>
          <p:cNvSpPr txBox="1">
            <a:spLocks/>
          </p:cNvSpPr>
          <p:nvPr/>
        </p:nvSpPr>
        <p:spPr>
          <a:xfrm>
            <a:off x="4860032" y="894302"/>
            <a:ext cx="414903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/>
              <a:t>10GbE WDM(</a:t>
            </a:r>
            <a:r>
              <a:rPr lang="en-US" altLang="zh-TW" sz="1200" dirty="0" err="1" smtClean="0"/>
              <a:t>BiDi</a:t>
            </a:r>
            <a:r>
              <a:rPr lang="en-US" altLang="zh-TW" sz="1200" dirty="0" smtClean="0"/>
              <a:t>) SFP+ </a:t>
            </a:r>
            <a:r>
              <a:rPr lang="ru-RU" altLang="zh-TW" sz="1200" dirty="0" smtClean="0"/>
              <a:t>Трансиверы</a:t>
            </a:r>
            <a:endParaRPr lang="zh-TW" altLang="en-US" sz="1400" dirty="0"/>
          </a:p>
        </p:txBody>
      </p:sp>
      <p:grpSp>
        <p:nvGrpSpPr>
          <p:cNvPr id="183" name="群組 4"/>
          <p:cNvGrpSpPr/>
          <p:nvPr/>
        </p:nvGrpSpPr>
        <p:grpSpPr>
          <a:xfrm>
            <a:off x="5721281" y="1112575"/>
            <a:ext cx="973892" cy="997967"/>
            <a:chOff x="5721281" y="1275606"/>
            <a:chExt cx="973892" cy="997967"/>
          </a:xfrm>
        </p:grpSpPr>
        <p:pic>
          <p:nvPicPr>
            <p:cNvPr id="184" name="圖片 1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9821" y="1275606"/>
              <a:ext cx="796813" cy="583582"/>
            </a:xfrm>
            <a:prstGeom prst="rect">
              <a:avLst/>
            </a:prstGeom>
          </p:spPr>
        </p:pic>
        <p:grpSp>
          <p:nvGrpSpPr>
            <p:cNvPr id="185" name="群組 140"/>
            <p:cNvGrpSpPr/>
            <p:nvPr/>
          </p:nvGrpSpPr>
          <p:grpSpPr>
            <a:xfrm>
              <a:off x="5721281" y="1859579"/>
              <a:ext cx="973892" cy="413994"/>
              <a:chOff x="3601191" y="3410430"/>
              <a:chExt cx="973892" cy="413994"/>
            </a:xfrm>
          </p:grpSpPr>
          <p:grpSp>
            <p:nvGrpSpPr>
              <p:cNvPr id="186" name="群組 141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189" name="剪去單一角落矩形 144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90" name="剪去單一角落矩形 145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7" name="文字方塊 142"/>
              <p:cNvSpPr txBox="1"/>
              <p:nvPr/>
            </p:nvSpPr>
            <p:spPr>
              <a:xfrm>
                <a:off x="3612960" y="3410430"/>
                <a:ext cx="9621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DEM-436XT-BXD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文字方塊 143"/>
              <p:cNvSpPr txBox="1"/>
              <p:nvPr/>
            </p:nvSpPr>
            <p:spPr>
              <a:xfrm>
                <a:off x="3601191" y="3593592"/>
                <a:ext cx="9348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10GBASE-LR SM</a:t>
                </a:r>
                <a:endParaRPr lang="zh-TW" altLang="en-US" sz="900" dirty="0"/>
              </a:p>
            </p:txBody>
          </p:sp>
        </p:grpSp>
      </p:grpSp>
      <p:grpSp>
        <p:nvGrpSpPr>
          <p:cNvPr id="191" name="群組 5"/>
          <p:cNvGrpSpPr/>
          <p:nvPr/>
        </p:nvGrpSpPr>
        <p:grpSpPr>
          <a:xfrm>
            <a:off x="7441585" y="1112230"/>
            <a:ext cx="962123" cy="957886"/>
            <a:chOff x="7441585" y="1275261"/>
            <a:chExt cx="962123" cy="957886"/>
          </a:xfrm>
        </p:grpSpPr>
        <p:pic>
          <p:nvPicPr>
            <p:cNvPr id="192" name="圖片 1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9347" y="1275261"/>
              <a:ext cx="821038" cy="583370"/>
            </a:xfrm>
            <a:prstGeom prst="rect">
              <a:avLst/>
            </a:prstGeom>
          </p:spPr>
        </p:pic>
        <p:grpSp>
          <p:nvGrpSpPr>
            <p:cNvPr id="193" name="群組 150"/>
            <p:cNvGrpSpPr/>
            <p:nvPr/>
          </p:nvGrpSpPr>
          <p:grpSpPr>
            <a:xfrm>
              <a:off x="7441585" y="1861245"/>
              <a:ext cx="962123" cy="371902"/>
              <a:chOff x="3612960" y="3410430"/>
              <a:chExt cx="962123" cy="413224"/>
            </a:xfrm>
          </p:grpSpPr>
          <p:grpSp>
            <p:nvGrpSpPr>
              <p:cNvPr id="194" name="群組 151"/>
              <p:cNvGrpSpPr/>
              <p:nvPr/>
            </p:nvGrpSpPr>
            <p:grpSpPr>
              <a:xfrm>
                <a:off x="3676926" y="3435846"/>
                <a:ext cx="828844" cy="370784"/>
                <a:chOff x="3822271" y="3610818"/>
                <a:chExt cx="828844" cy="370784"/>
              </a:xfrm>
            </p:grpSpPr>
            <p:sp>
              <p:nvSpPr>
                <p:cNvPr id="214" name="剪去單一角落矩形 154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215" name="剪去單一角落矩形 155"/>
                <p:cNvSpPr/>
                <p:nvPr/>
              </p:nvSpPr>
              <p:spPr>
                <a:xfrm rot="10800000">
                  <a:off x="3822271" y="3801602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5" name="文字方塊 152"/>
              <p:cNvSpPr txBox="1"/>
              <p:nvPr/>
            </p:nvSpPr>
            <p:spPr>
              <a:xfrm>
                <a:off x="3612960" y="3410430"/>
                <a:ext cx="9621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DEM-436XT-BXD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文字方塊 153"/>
              <p:cNvSpPr txBox="1"/>
              <p:nvPr/>
            </p:nvSpPr>
            <p:spPr>
              <a:xfrm>
                <a:off x="3640212" y="3592822"/>
                <a:ext cx="9348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10GBASE-LR SM</a:t>
                </a:r>
                <a:endParaRPr lang="zh-TW" altLang="en-US" sz="900" dirty="0"/>
              </a:p>
            </p:txBody>
          </p:sp>
        </p:grpSp>
      </p:grpSp>
      <p:sp>
        <p:nvSpPr>
          <p:cNvPr id="216" name="內容版面配置區 2"/>
          <p:cNvSpPr txBox="1">
            <a:spLocks/>
          </p:cNvSpPr>
          <p:nvPr/>
        </p:nvSpPr>
        <p:spPr>
          <a:xfrm>
            <a:off x="4873749" y="2139702"/>
            <a:ext cx="4149030" cy="39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/>
              <a:t>10GbE CWDM SFP+ </a:t>
            </a:r>
            <a:r>
              <a:rPr lang="ru-RU" altLang="zh-TW" sz="1200" dirty="0" smtClean="0"/>
              <a:t>Трансиверы</a:t>
            </a:r>
            <a:endParaRPr lang="zh-TW" altLang="en-US" sz="1400" dirty="0"/>
          </a:p>
        </p:txBody>
      </p:sp>
      <p:sp>
        <p:nvSpPr>
          <p:cNvPr id="217" name="文字方塊 178"/>
          <p:cNvSpPr txBox="1"/>
          <p:nvPr/>
        </p:nvSpPr>
        <p:spPr>
          <a:xfrm>
            <a:off x="153094" y="4807836"/>
            <a:ext cx="6766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 smtClean="0"/>
              <a:t>* </a:t>
            </a:r>
            <a:r>
              <a:rPr lang="ru-RU" altLang="zh-TW" sz="1050" dirty="0" smtClean="0"/>
              <a:t>Пожалуйста, проверьте спецификацию используемого устройства на предмет поддержки описанной продукции</a:t>
            </a:r>
            <a:endParaRPr lang="zh-TW" altLang="en-US" sz="1050" dirty="0"/>
          </a:p>
        </p:txBody>
      </p:sp>
      <p:grpSp>
        <p:nvGrpSpPr>
          <p:cNvPr id="218" name="群組 199"/>
          <p:cNvGrpSpPr/>
          <p:nvPr/>
        </p:nvGrpSpPr>
        <p:grpSpPr>
          <a:xfrm>
            <a:off x="371234" y="1190582"/>
            <a:ext cx="944371" cy="934547"/>
            <a:chOff x="395539" y="1253697"/>
            <a:chExt cx="944371" cy="934547"/>
          </a:xfrm>
        </p:grpSpPr>
        <p:pic>
          <p:nvPicPr>
            <p:cNvPr id="219" name="圖片 20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539" y="1253697"/>
              <a:ext cx="944371" cy="518739"/>
            </a:xfrm>
            <a:prstGeom prst="rect">
              <a:avLst/>
            </a:prstGeom>
          </p:spPr>
        </p:pic>
        <p:grpSp>
          <p:nvGrpSpPr>
            <p:cNvPr id="276" name="群組 201"/>
            <p:cNvGrpSpPr/>
            <p:nvPr/>
          </p:nvGrpSpPr>
          <p:grpSpPr>
            <a:xfrm>
              <a:off x="453302" y="1800000"/>
              <a:ext cx="828844" cy="362905"/>
              <a:chOff x="3822271" y="3610818"/>
              <a:chExt cx="828844" cy="362905"/>
            </a:xfrm>
          </p:grpSpPr>
          <p:sp>
            <p:nvSpPr>
              <p:cNvPr id="278" name="剪去單一角落矩形 203"/>
              <p:cNvSpPr/>
              <p:nvPr/>
            </p:nvSpPr>
            <p:spPr>
              <a:xfrm>
                <a:off x="3823115" y="3610818"/>
                <a:ext cx="828000" cy="180000"/>
              </a:xfrm>
              <a:prstGeom prst="snip1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900" dirty="0" smtClean="0"/>
                  <a:t>DEM-CB100S</a:t>
                </a:r>
                <a:endParaRPr lang="zh-TW" altLang="en-US" sz="900" dirty="0"/>
              </a:p>
            </p:txBody>
          </p:sp>
          <p:sp>
            <p:nvSpPr>
              <p:cNvPr id="279" name="剪去單一角落矩形 204"/>
              <p:cNvSpPr/>
              <p:nvPr/>
            </p:nvSpPr>
            <p:spPr>
              <a:xfrm rot="10800000">
                <a:off x="3822271" y="3793723"/>
                <a:ext cx="828000" cy="180000"/>
              </a:xfrm>
              <a:prstGeom prst="snip1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sz="1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7" name="文字方塊 202"/>
            <p:cNvSpPr txBox="1"/>
            <p:nvPr/>
          </p:nvSpPr>
          <p:spPr>
            <a:xfrm>
              <a:off x="434171" y="1972800"/>
              <a:ext cx="873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dirty="0" smtClean="0"/>
                <a:t>1M SFP+ to SFP+</a:t>
              </a:r>
              <a:endParaRPr lang="zh-TW" altLang="en-US" sz="800" dirty="0"/>
            </a:p>
          </p:txBody>
        </p:sp>
      </p:grpSp>
      <p:grpSp>
        <p:nvGrpSpPr>
          <p:cNvPr id="280" name="群組 205"/>
          <p:cNvGrpSpPr/>
          <p:nvPr/>
        </p:nvGrpSpPr>
        <p:grpSpPr>
          <a:xfrm>
            <a:off x="1403648" y="1250747"/>
            <a:ext cx="1017527" cy="874382"/>
            <a:chOff x="1547665" y="1313862"/>
            <a:chExt cx="1017527" cy="874382"/>
          </a:xfrm>
        </p:grpSpPr>
        <p:pic>
          <p:nvPicPr>
            <p:cNvPr id="281" name="圖片 20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7665" y="1313862"/>
              <a:ext cx="1017527" cy="428958"/>
            </a:xfrm>
            <a:prstGeom prst="rect">
              <a:avLst/>
            </a:prstGeom>
          </p:spPr>
        </p:pic>
        <p:grpSp>
          <p:nvGrpSpPr>
            <p:cNvPr id="282" name="群組 207"/>
            <p:cNvGrpSpPr/>
            <p:nvPr/>
          </p:nvGrpSpPr>
          <p:grpSpPr>
            <a:xfrm>
              <a:off x="1615396" y="1800000"/>
              <a:ext cx="873957" cy="388244"/>
              <a:chOff x="3659152" y="3435846"/>
              <a:chExt cx="873957" cy="388244"/>
            </a:xfrm>
          </p:grpSpPr>
          <p:grpSp>
            <p:nvGrpSpPr>
              <p:cNvPr id="283" name="群組 208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285" name="剪去單一角落矩形 210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900" dirty="0" smtClean="0"/>
                    <a:t>DEM-CB300S</a:t>
                  </a:r>
                  <a:endParaRPr lang="zh-TW" altLang="en-US" sz="900" dirty="0"/>
                </a:p>
              </p:txBody>
            </p:sp>
            <p:sp>
              <p:nvSpPr>
                <p:cNvPr id="286" name="剪去單一角落矩形 211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4" name="文字方塊 209"/>
              <p:cNvSpPr txBox="1"/>
              <p:nvPr/>
            </p:nvSpPr>
            <p:spPr>
              <a:xfrm>
                <a:off x="3659152" y="3608646"/>
                <a:ext cx="8739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/>
                  <a:t>3M SFP+ to SFP+</a:t>
                </a:r>
                <a:endParaRPr lang="zh-TW" altLang="en-US" sz="800" dirty="0"/>
              </a:p>
            </p:txBody>
          </p:sp>
        </p:grpSp>
      </p:grpSp>
      <p:grpSp>
        <p:nvGrpSpPr>
          <p:cNvPr id="287" name="群組 212"/>
          <p:cNvGrpSpPr/>
          <p:nvPr/>
        </p:nvGrpSpPr>
        <p:grpSpPr>
          <a:xfrm>
            <a:off x="2555776" y="1204991"/>
            <a:ext cx="904468" cy="921315"/>
            <a:chOff x="2771800" y="1268106"/>
            <a:chExt cx="904468" cy="921315"/>
          </a:xfrm>
        </p:grpSpPr>
        <p:pic>
          <p:nvPicPr>
            <p:cNvPr id="288" name="圖片 2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1800" y="1268106"/>
              <a:ext cx="904468" cy="465535"/>
            </a:xfrm>
            <a:prstGeom prst="rect">
              <a:avLst/>
            </a:prstGeom>
          </p:spPr>
        </p:pic>
        <p:grpSp>
          <p:nvGrpSpPr>
            <p:cNvPr id="289" name="群組 214"/>
            <p:cNvGrpSpPr/>
            <p:nvPr/>
          </p:nvGrpSpPr>
          <p:grpSpPr>
            <a:xfrm>
              <a:off x="2787055" y="1800474"/>
              <a:ext cx="873957" cy="388947"/>
              <a:chOff x="3659152" y="3435846"/>
              <a:chExt cx="873957" cy="388947"/>
            </a:xfrm>
          </p:grpSpPr>
          <p:grpSp>
            <p:nvGrpSpPr>
              <p:cNvPr id="290" name="群組 215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292" name="剪去單一角落矩形 217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900" dirty="0" smtClean="0"/>
                    <a:t>DEM-CB700S</a:t>
                  </a:r>
                  <a:endParaRPr lang="zh-TW" altLang="en-US" sz="900" dirty="0"/>
                </a:p>
              </p:txBody>
            </p:sp>
            <p:sp>
              <p:nvSpPr>
                <p:cNvPr id="293" name="剪去單一角落矩形 218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1" name="文字方塊 216"/>
              <p:cNvSpPr txBox="1"/>
              <p:nvPr/>
            </p:nvSpPr>
            <p:spPr>
              <a:xfrm>
                <a:off x="3659152" y="3609349"/>
                <a:ext cx="8739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/>
                  <a:t>7M SFP+ to SFP+</a:t>
                </a:r>
                <a:endParaRPr lang="zh-TW" altLang="en-US" sz="800" dirty="0"/>
              </a:p>
            </p:txBody>
          </p:sp>
        </p:grpSp>
      </p:grpSp>
      <p:grpSp>
        <p:nvGrpSpPr>
          <p:cNvPr id="294" name="群組 219"/>
          <p:cNvGrpSpPr/>
          <p:nvPr/>
        </p:nvGrpSpPr>
        <p:grpSpPr>
          <a:xfrm>
            <a:off x="3563888" y="1285828"/>
            <a:ext cx="1306870" cy="840004"/>
            <a:chOff x="3823978" y="1348943"/>
            <a:chExt cx="1306870" cy="840004"/>
          </a:xfrm>
        </p:grpSpPr>
        <p:pic>
          <p:nvPicPr>
            <p:cNvPr id="295" name="圖片 22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3978" y="1348943"/>
              <a:ext cx="1306870" cy="375118"/>
            </a:xfrm>
            <a:prstGeom prst="rect">
              <a:avLst/>
            </a:prstGeom>
          </p:spPr>
        </p:pic>
        <p:grpSp>
          <p:nvGrpSpPr>
            <p:cNvPr id="296" name="群組 221"/>
            <p:cNvGrpSpPr/>
            <p:nvPr/>
          </p:nvGrpSpPr>
          <p:grpSpPr>
            <a:xfrm>
              <a:off x="3949624" y="1800000"/>
              <a:ext cx="1051767" cy="388947"/>
              <a:chOff x="3676926" y="3435846"/>
              <a:chExt cx="834767" cy="388947"/>
            </a:xfrm>
          </p:grpSpPr>
          <p:grpSp>
            <p:nvGrpSpPr>
              <p:cNvPr id="297" name="群組 222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299" name="剪去單一角落矩形 224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 smtClean="0"/>
                    <a:t>DEM-CB100QXS-4XS</a:t>
                  </a:r>
                  <a:endParaRPr lang="zh-TW" altLang="en-US" sz="800" dirty="0"/>
                </a:p>
              </p:txBody>
            </p:sp>
            <p:sp>
              <p:nvSpPr>
                <p:cNvPr id="300" name="剪去單一角落矩形 225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8" name="文字方塊 223"/>
              <p:cNvSpPr txBox="1"/>
              <p:nvPr/>
            </p:nvSpPr>
            <p:spPr>
              <a:xfrm>
                <a:off x="3681917" y="3609349"/>
                <a:ext cx="8297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/>
                  <a:t>1M QSFP+ to 4*SFP+</a:t>
                </a:r>
                <a:endParaRPr lang="zh-TW" altLang="en-US" sz="800" dirty="0"/>
              </a:p>
            </p:txBody>
          </p:sp>
        </p:grpSp>
      </p:grpSp>
      <p:grpSp>
        <p:nvGrpSpPr>
          <p:cNvPr id="301" name="群組 6"/>
          <p:cNvGrpSpPr/>
          <p:nvPr/>
        </p:nvGrpSpPr>
        <p:grpSpPr>
          <a:xfrm>
            <a:off x="5514108" y="3730966"/>
            <a:ext cx="2929559" cy="855873"/>
            <a:chOff x="5567629" y="3827850"/>
            <a:chExt cx="2929559" cy="855873"/>
          </a:xfrm>
        </p:grpSpPr>
        <p:grpSp>
          <p:nvGrpSpPr>
            <p:cNvPr id="302" name="群組 149"/>
            <p:cNvGrpSpPr/>
            <p:nvPr/>
          </p:nvGrpSpPr>
          <p:grpSpPr>
            <a:xfrm>
              <a:off x="5567629" y="3835622"/>
              <a:ext cx="883106" cy="848101"/>
              <a:chOff x="3689111" y="3147814"/>
              <a:chExt cx="883106" cy="848101"/>
            </a:xfrm>
          </p:grpSpPr>
          <p:pic>
            <p:nvPicPr>
              <p:cNvPr id="317" name="圖片 15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="" xmlns:a14="http://schemas.microsoft.com/office/drawing/2010/main">
                      <a14:imgLayer r:embed="rId13">
                        <a14:imgEffect>
                          <a14:backgroundRemoval t="0" b="100000" l="3123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89111" y="3147814"/>
                <a:ext cx="846885" cy="433529"/>
              </a:xfrm>
              <a:prstGeom prst="rect">
                <a:avLst/>
              </a:prstGeom>
            </p:spPr>
          </p:pic>
          <p:grpSp>
            <p:nvGrpSpPr>
              <p:cNvPr id="318" name="群組 160"/>
              <p:cNvGrpSpPr/>
              <p:nvPr/>
            </p:nvGrpSpPr>
            <p:grpSpPr>
              <a:xfrm>
                <a:off x="3743373" y="3615288"/>
                <a:ext cx="828844" cy="380627"/>
                <a:chOff x="428997" y="1857381"/>
                <a:chExt cx="828844" cy="380627"/>
              </a:xfrm>
            </p:grpSpPr>
            <p:grpSp>
              <p:nvGrpSpPr>
                <p:cNvPr id="319" name="群組 168"/>
                <p:cNvGrpSpPr/>
                <p:nvPr/>
              </p:nvGrpSpPr>
              <p:grpSpPr>
                <a:xfrm>
                  <a:off x="428997" y="1857381"/>
                  <a:ext cx="828844" cy="362905"/>
                  <a:chOff x="3822271" y="3610818"/>
                  <a:chExt cx="828844" cy="362905"/>
                </a:xfrm>
              </p:grpSpPr>
              <p:sp>
                <p:nvSpPr>
                  <p:cNvPr id="321" name="剪去單一角落矩形 179"/>
                  <p:cNvSpPr/>
                  <p:nvPr/>
                </p:nvSpPr>
                <p:spPr>
                  <a:xfrm>
                    <a:off x="3823115" y="3610818"/>
                    <a:ext cx="828000" cy="180000"/>
                  </a:xfrm>
                  <a:prstGeom prst="snip1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900" dirty="0" smtClean="0"/>
                      <a:t>DXE-810S</a:t>
                    </a:r>
                    <a:endParaRPr lang="zh-TW" altLang="en-US" sz="900" dirty="0"/>
                  </a:p>
                </p:txBody>
              </p:sp>
              <p:sp>
                <p:nvSpPr>
                  <p:cNvPr id="322" name="剪去單一角落矩形 180"/>
                  <p:cNvSpPr/>
                  <p:nvPr/>
                </p:nvSpPr>
                <p:spPr>
                  <a:xfrm rot="10800000">
                    <a:off x="3822271" y="3793723"/>
                    <a:ext cx="828000" cy="180000"/>
                  </a:xfrm>
                  <a:prstGeom prst="snip1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0" name="文字方塊 169"/>
                <p:cNvSpPr txBox="1"/>
                <p:nvPr/>
              </p:nvSpPr>
              <p:spPr>
                <a:xfrm>
                  <a:off x="513528" y="2022564"/>
                  <a:ext cx="65434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" dirty="0" smtClean="0"/>
                    <a:t>1 Port SFP+</a:t>
                  </a:r>
                  <a:endParaRPr lang="zh-TW" altLang="en-US" sz="800" dirty="0"/>
                </a:p>
              </p:txBody>
            </p:sp>
          </p:grpSp>
        </p:grpSp>
        <p:grpSp>
          <p:nvGrpSpPr>
            <p:cNvPr id="303" name="群組 181"/>
            <p:cNvGrpSpPr/>
            <p:nvPr/>
          </p:nvGrpSpPr>
          <p:grpSpPr>
            <a:xfrm>
              <a:off x="6594814" y="3861718"/>
              <a:ext cx="917239" cy="820078"/>
              <a:chOff x="4773000" y="3173910"/>
              <a:chExt cx="917239" cy="820078"/>
            </a:xfrm>
          </p:grpSpPr>
          <p:pic>
            <p:nvPicPr>
              <p:cNvPr id="311" name="圖片 18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60032" y="3173910"/>
                <a:ext cx="743177" cy="414798"/>
              </a:xfrm>
              <a:prstGeom prst="rect">
                <a:avLst/>
              </a:prstGeom>
            </p:spPr>
          </p:pic>
          <p:grpSp>
            <p:nvGrpSpPr>
              <p:cNvPr id="312" name="群組 183"/>
              <p:cNvGrpSpPr/>
              <p:nvPr/>
            </p:nvGrpSpPr>
            <p:grpSpPr>
              <a:xfrm>
                <a:off x="4773000" y="3615288"/>
                <a:ext cx="917239" cy="378700"/>
                <a:chOff x="381813" y="1857381"/>
                <a:chExt cx="917239" cy="378700"/>
              </a:xfrm>
            </p:grpSpPr>
            <p:grpSp>
              <p:nvGrpSpPr>
                <p:cNvPr id="313" name="群組 184"/>
                <p:cNvGrpSpPr/>
                <p:nvPr/>
              </p:nvGrpSpPr>
              <p:grpSpPr>
                <a:xfrm>
                  <a:off x="428997" y="1857381"/>
                  <a:ext cx="828844" cy="362905"/>
                  <a:chOff x="3822271" y="3610818"/>
                  <a:chExt cx="828844" cy="362905"/>
                </a:xfrm>
              </p:grpSpPr>
              <p:sp>
                <p:nvSpPr>
                  <p:cNvPr id="315" name="剪去單一角落矩形 186"/>
                  <p:cNvSpPr/>
                  <p:nvPr/>
                </p:nvSpPr>
                <p:spPr>
                  <a:xfrm>
                    <a:off x="3823115" y="3610818"/>
                    <a:ext cx="828000" cy="180000"/>
                  </a:xfrm>
                  <a:prstGeom prst="snip1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900" dirty="0" smtClean="0"/>
                      <a:t>DXE-810T</a:t>
                    </a:r>
                    <a:endParaRPr lang="zh-TW" altLang="en-US" sz="900" dirty="0"/>
                  </a:p>
                </p:txBody>
              </p:sp>
              <p:sp>
                <p:nvSpPr>
                  <p:cNvPr id="316" name="剪去單一角落矩形 187"/>
                  <p:cNvSpPr/>
                  <p:nvPr/>
                </p:nvSpPr>
                <p:spPr>
                  <a:xfrm rot="10800000">
                    <a:off x="3822271" y="3793723"/>
                    <a:ext cx="828000" cy="180000"/>
                  </a:xfrm>
                  <a:prstGeom prst="snip1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14" name="文字方塊 185"/>
                <p:cNvSpPr txBox="1"/>
                <p:nvPr/>
              </p:nvSpPr>
              <p:spPr>
                <a:xfrm>
                  <a:off x="381813" y="2020637"/>
                  <a:ext cx="91723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" dirty="0" smtClean="0"/>
                    <a:t>1 Port 10GBASE-T</a:t>
                  </a:r>
                  <a:endParaRPr lang="zh-TW" altLang="en-US" sz="800" dirty="0"/>
                </a:p>
              </p:txBody>
            </p:sp>
          </p:grpSp>
        </p:grpSp>
        <p:grpSp>
          <p:nvGrpSpPr>
            <p:cNvPr id="304" name="群組 188"/>
            <p:cNvGrpSpPr/>
            <p:nvPr/>
          </p:nvGrpSpPr>
          <p:grpSpPr>
            <a:xfrm>
              <a:off x="7668344" y="3827850"/>
              <a:ext cx="828844" cy="855402"/>
              <a:chOff x="5933842" y="3140042"/>
              <a:chExt cx="828844" cy="855402"/>
            </a:xfrm>
          </p:grpSpPr>
          <p:pic>
            <p:nvPicPr>
              <p:cNvPr id="305" name="圖片 189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57122" y="3140042"/>
                <a:ext cx="776309" cy="459451"/>
              </a:xfrm>
              <a:prstGeom prst="rect">
                <a:avLst/>
              </a:prstGeom>
            </p:spPr>
          </p:pic>
          <p:grpSp>
            <p:nvGrpSpPr>
              <p:cNvPr id="306" name="群組 190"/>
              <p:cNvGrpSpPr/>
              <p:nvPr/>
            </p:nvGrpSpPr>
            <p:grpSpPr>
              <a:xfrm>
                <a:off x="5933842" y="3615288"/>
                <a:ext cx="828844" cy="380156"/>
                <a:chOff x="428997" y="1857381"/>
                <a:chExt cx="828844" cy="380156"/>
              </a:xfrm>
            </p:grpSpPr>
            <p:grpSp>
              <p:nvGrpSpPr>
                <p:cNvPr id="307" name="群組 191"/>
                <p:cNvGrpSpPr/>
                <p:nvPr/>
              </p:nvGrpSpPr>
              <p:grpSpPr>
                <a:xfrm>
                  <a:off x="428997" y="1857381"/>
                  <a:ext cx="828844" cy="362905"/>
                  <a:chOff x="3822271" y="3610818"/>
                  <a:chExt cx="828844" cy="362905"/>
                </a:xfrm>
              </p:grpSpPr>
              <p:sp>
                <p:nvSpPr>
                  <p:cNvPr id="309" name="剪去單一角落矩形 193"/>
                  <p:cNvSpPr/>
                  <p:nvPr/>
                </p:nvSpPr>
                <p:spPr>
                  <a:xfrm>
                    <a:off x="3823115" y="3610818"/>
                    <a:ext cx="828000" cy="180000"/>
                  </a:xfrm>
                  <a:prstGeom prst="snip1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900" dirty="0" smtClean="0"/>
                      <a:t>DXE-810T</a:t>
                    </a:r>
                    <a:endParaRPr lang="zh-TW" altLang="en-US" sz="900" dirty="0"/>
                  </a:p>
                </p:txBody>
              </p:sp>
              <p:sp>
                <p:nvSpPr>
                  <p:cNvPr id="310" name="剪去單一角落矩形 194"/>
                  <p:cNvSpPr/>
                  <p:nvPr/>
                </p:nvSpPr>
                <p:spPr>
                  <a:xfrm rot="10800000">
                    <a:off x="3822271" y="3793723"/>
                    <a:ext cx="828000" cy="180000"/>
                  </a:xfrm>
                  <a:prstGeom prst="snip1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08" name="文字方塊 192"/>
                <p:cNvSpPr txBox="1"/>
                <p:nvPr/>
              </p:nvSpPr>
              <p:spPr>
                <a:xfrm>
                  <a:off x="513258" y="2022093"/>
                  <a:ext cx="65434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" dirty="0" smtClean="0"/>
                    <a:t>2 Port SFP+</a:t>
                  </a:r>
                  <a:endParaRPr lang="zh-TW" altLang="en-US" sz="800" dirty="0"/>
                </a:p>
              </p:txBody>
            </p:sp>
          </p:grpSp>
        </p:grpSp>
      </p:grpSp>
      <p:grpSp>
        <p:nvGrpSpPr>
          <p:cNvPr id="323" name="群組 195"/>
          <p:cNvGrpSpPr/>
          <p:nvPr/>
        </p:nvGrpSpPr>
        <p:grpSpPr>
          <a:xfrm>
            <a:off x="351083" y="2384078"/>
            <a:ext cx="4542209" cy="1007818"/>
            <a:chOff x="351083" y="2586484"/>
            <a:chExt cx="4542209" cy="1007818"/>
          </a:xfrm>
        </p:grpSpPr>
        <p:pic>
          <p:nvPicPr>
            <p:cNvPr id="324" name="圖片 19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337" y="2586484"/>
              <a:ext cx="740700" cy="583582"/>
            </a:xfrm>
            <a:prstGeom prst="rect">
              <a:avLst/>
            </a:prstGeom>
          </p:spPr>
        </p:pic>
        <p:grpSp>
          <p:nvGrpSpPr>
            <p:cNvPr id="325" name="群組 197"/>
            <p:cNvGrpSpPr/>
            <p:nvPr/>
          </p:nvGrpSpPr>
          <p:grpSpPr>
            <a:xfrm>
              <a:off x="351083" y="3172971"/>
              <a:ext cx="986167" cy="413994"/>
              <a:chOff x="3601191" y="3410430"/>
              <a:chExt cx="986167" cy="413994"/>
            </a:xfrm>
          </p:grpSpPr>
          <p:grpSp>
            <p:nvGrpSpPr>
              <p:cNvPr id="354" name="群組 253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357" name="剪去單一角落矩形 256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358" name="剪去單一角落矩形 257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5" name="文字方塊 254"/>
              <p:cNvSpPr txBox="1"/>
              <p:nvPr/>
            </p:nvSpPr>
            <p:spPr>
              <a:xfrm>
                <a:off x="3723118" y="3410430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DEM-431XT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6" name="文字方塊 255"/>
              <p:cNvSpPr txBox="1"/>
              <p:nvPr/>
            </p:nvSpPr>
            <p:spPr>
              <a:xfrm>
                <a:off x="3601191" y="3593592"/>
                <a:ext cx="9861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10GBASE-SR MM</a:t>
                </a:r>
                <a:endParaRPr lang="zh-TW" altLang="en-US" sz="900" dirty="0"/>
              </a:p>
            </p:txBody>
          </p:sp>
        </p:grpSp>
        <p:pic>
          <p:nvPicPr>
            <p:cNvPr id="326" name="圖片 19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8521" y="2587094"/>
              <a:ext cx="740700" cy="583582"/>
            </a:xfrm>
            <a:prstGeom prst="rect">
              <a:avLst/>
            </a:prstGeom>
          </p:spPr>
        </p:pic>
        <p:grpSp>
          <p:nvGrpSpPr>
            <p:cNvPr id="327" name="群組 226"/>
            <p:cNvGrpSpPr/>
            <p:nvPr/>
          </p:nvGrpSpPr>
          <p:grpSpPr>
            <a:xfrm>
              <a:off x="1252854" y="3172971"/>
              <a:ext cx="934871" cy="413994"/>
              <a:chOff x="3601191" y="3410430"/>
              <a:chExt cx="934871" cy="413994"/>
            </a:xfrm>
          </p:grpSpPr>
          <p:grpSp>
            <p:nvGrpSpPr>
              <p:cNvPr id="349" name="群組 248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352" name="剪去單一角落矩形 251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353" name="剪去單一角落矩形 252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0" name="文字方塊 249"/>
              <p:cNvSpPr txBox="1"/>
              <p:nvPr/>
            </p:nvSpPr>
            <p:spPr>
              <a:xfrm>
                <a:off x="3723118" y="3410430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DEM-432XT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1" name="文字方塊 250"/>
              <p:cNvSpPr txBox="1"/>
              <p:nvPr/>
            </p:nvSpPr>
            <p:spPr>
              <a:xfrm>
                <a:off x="3601191" y="3593592"/>
                <a:ext cx="9348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10GBASE-LR SM</a:t>
                </a:r>
                <a:endParaRPr lang="zh-TW" altLang="en-US" sz="900" dirty="0"/>
              </a:p>
            </p:txBody>
          </p:sp>
        </p:grpSp>
        <p:pic>
          <p:nvPicPr>
            <p:cNvPr id="328" name="圖片 2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8578" y="2589389"/>
              <a:ext cx="740700" cy="583582"/>
            </a:xfrm>
            <a:prstGeom prst="rect">
              <a:avLst/>
            </a:prstGeom>
          </p:spPr>
        </p:pic>
        <p:grpSp>
          <p:nvGrpSpPr>
            <p:cNvPr id="329" name="群組 228"/>
            <p:cNvGrpSpPr/>
            <p:nvPr/>
          </p:nvGrpSpPr>
          <p:grpSpPr>
            <a:xfrm>
              <a:off x="2156232" y="3172971"/>
              <a:ext cx="942887" cy="413994"/>
              <a:chOff x="3601191" y="3410430"/>
              <a:chExt cx="942887" cy="413994"/>
            </a:xfrm>
          </p:grpSpPr>
          <p:grpSp>
            <p:nvGrpSpPr>
              <p:cNvPr id="344" name="群組 243"/>
              <p:cNvGrpSpPr/>
              <p:nvPr/>
            </p:nvGrpSpPr>
            <p:grpSpPr>
              <a:xfrm>
                <a:off x="3676926" y="3440810"/>
                <a:ext cx="828844" cy="357941"/>
                <a:chOff x="3822271" y="3615782"/>
                <a:chExt cx="828844" cy="357941"/>
              </a:xfrm>
            </p:grpSpPr>
            <p:sp>
              <p:nvSpPr>
                <p:cNvPr id="347" name="剪去單一角落矩形 246"/>
                <p:cNvSpPr/>
                <p:nvPr/>
              </p:nvSpPr>
              <p:spPr>
                <a:xfrm>
                  <a:off x="3823115" y="3615782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348" name="剪去單一角落矩形 247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5" name="文字方塊 244"/>
              <p:cNvSpPr txBox="1"/>
              <p:nvPr/>
            </p:nvSpPr>
            <p:spPr>
              <a:xfrm>
                <a:off x="3723118" y="3410430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DEM-433XT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文字方塊 245"/>
              <p:cNvSpPr txBox="1"/>
              <p:nvPr/>
            </p:nvSpPr>
            <p:spPr>
              <a:xfrm>
                <a:off x="3601191" y="3593592"/>
                <a:ext cx="94288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10GBASE-ER SM</a:t>
                </a:r>
                <a:endParaRPr lang="zh-TW" altLang="en-US" sz="900" dirty="0"/>
              </a:p>
            </p:txBody>
          </p:sp>
        </p:grpSp>
        <p:pic>
          <p:nvPicPr>
            <p:cNvPr id="330" name="圖片 22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2732" y="2587094"/>
              <a:ext cx="740700" cy="583582"/>
            </a:xfrm>
            <a:prstGeom prst="rect">
              <a:avLst/>
            </a:prstGeom>
          </p:spPr>
        </p:pic>
        <p:grpSp>
          <p:nvGrpSpPr>
            <p:cNvPr id="331" name="群組 230"/>
            <p:cNvGrpSpPr/>
            <p:nvPr/>
          </p:nvGrpSpPr>
          <p:grpSpPr>
            <a:xfrm>
              <a:off x="3952009" y="3180308"/>
              <a:ext cx="941283" cy="413994"/>
              <a:chOff x="3601191" y="3410430"/>
              <a:chExt cx="941283" cy="413994"/>
            </a:xfrm>
          </p:grpSpPr>
          <p:grpSp>
            <p:nvGrpSpPr>
              <p:cNvPr id="339" name="群組 238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342" name="剪去單一角落矩形 241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343" name="剪去單一角落矩形 242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0" name="文字方塊 239"/>
              <p:cNvSpPr txBox="1"/>
              <p:nvPr/>
            </p:nvSpPr>
            <p:spPr>
              <a:xfrm>
                <a:off x="3723118" y="3410430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DEM-434XT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文字方塊 240"/>
              <p:cNvSpPr txBox="1"/>
              <p:nvPr/>
            </p:nvSpPr>
            <p:spPr>
              <a:xfrm>
                <a:off x="3601191" y="3593592"/>
                <a:ext cx="9412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/>
                  <a:t>10GBASE-ZR SM</a:t>
                </a:r>
                <a:endParaRPr lang="zh-TW" altLang="en-US" sz="900" dirty="0"/>
              </a:p>
            </p:txBody>
          </p:sp>
        </p:grpSp>
        <p:pic>
          <p:nvPicPr>
            <p:cNvPr id="332" name="圖片 23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4348" y="2589389"/>
              <a:ext cx="740700" cy="583582"/>
            </a:xfrm>
            <a:prstGeom prst="rect">
              <a:avLst/>
            </a:prstGeom>
          </p:spPr>
        </p:pic>
        <p:grpSp>
          <p:nvGrpSpPr>
            <p:cNvPr id="333" name="群組 232"/>
            <p:cNvGrpSpPr/>
            <p:nvPr/>
          </p:nvGrpSpPr>
          <p:grpSpPr>
            <a:xfrm>
              <a:off x="3049829" y="3180308"/>
              <a:ext cx="981359" cy="410534"/>
              <a:chOff x="3601191" y="3410430"/>
              <a:chExt cx="981359" cy="410534"/>
            </a:xfrm>
          </p:grpSpPr>
          <p:grpSp>
            <p:nvGrpSpPr>
              <p:cNvPr id="334" name="群組 233"/>
              <p:cNvGrpSpPr/>
              <p:nvPr/>
            </p:nvGrpSpPr>
            <p:grpSpPr>
              <a:xfrm>
                <a:off x="3676926" y="3435846"/>
                <a:ext cx="828844" cy="362905"/>
                <a:chOff x="3822271" y="3610818"/>
                <a:chExt cx="828844" cy="362905"/>
              </a:xfrm>
            </p:grpSpPr>
            <p:sp>
              <p:nvSpPr>
                <p:cNvPr id="337" name="剪去單一角落矩形 236"/>
                <p:cNvSpPr/>
                <p:nvPr/>
              </p:nvSpPr>
              <p:spPr>
                <a:xfrm>
                  <a:off x="3823115" y="3610818"/>
                  <a:ext cx="828000" cy="180000"/>
                </a:xfrm>
                <a:prstGeom prst="snip1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338" name="剪去單一角落矩形 237"/>
                <p:cNvSpPr/>
                <p:nvPr/>
              </p:nvSpPr>
              <p:spPr>
                <a:xfrm rot="10800000">
                  <a:off x="3822271" y="3793723"/>
                  <a:ext cx="828000" cy="180000"/>
                </a:xfrm>
                <a:prstGeom prst="snip1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5" name="文字方塊 234"/>
              <p:cNvSpPr txBox="1"/>
              <p:nvPr/>
            </p:nvSpPr>
            <p:spPr>
              <a:xfrm>
                <a:off x="3723118" y="3410430"/>
                <a:ext cx="7344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chemeClr val="bg1"/>
                    </a:solidFill>
                  </a:rPr>
                  <a:t>DEM-435XT</a:t>
                </a:r>
                <a:endParaRPr lang="zh-TW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6" name="文字方塊 235"/>
              <p:cNvSpPr txBox="1"/>
              <p:nvPr/>
            </p:nvSpPr>
            <p:spPr>
              <a:xfrm>
                <a:off x="3601191" y="3605520"/>
                <a:ext cx="9813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/>
                  <a:t>10GBASE-LRM MM</a:t>
                </a:r>
                <a:endParaRPr lang="zh-TW" altLang="en-US" sz="800" dirty="0"/>
              </a:p>
            </p:txBody>
          </p:sp>
        </p:grpSp>
      </p:grpSp>
      <p:grpSp>
        <p:nvGrpSpPr>
          <p:cNvPr id="359" name="群組 258"/>
          <p:cNvGrpSpPr/>
          <p:nvPr/>
        </p:nvGrpSpPr>
        <p:grpSpPr>
          <a:xfrm>
            <a:off x="5244302" y="2421526"/>
            <a:ext cx="3576170" cy="974289"/>
            <a:chOff x="5280327" y="2677643"/>
            <a:chExt cx="3576170" cy="974289"/>
          </a:xfrm>
        </p:grpSpPr>
        <p:grpSp>
          <p:nvGrpSpPr>
            <p:cNvPr id="360" name="群組 259"/>
            <p:cNvGrpSpPr/>
            <p:nvPr/>
          </p:nvGrpSpPr>
          <p:grpSpPr>
            <a:xfrm>
              <a:off x="5280327" y="2684232"/>
              <a:ext cx="1827744" cy="967700"/>
              <a:chOff x="5282089" y="2941043"/>
              <a:chExt cx="1827744" cy="967700"/>
            </a:xfrm>
          </p:grpSpPr>
          <p:pic>
            <p:nvPicPr>
              <p:cNvPr id="369" name="圖片 268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33508" y="2941043"/>
                <a:ext cx="724905" cy="551992"/>
              </a:xfrm>
              <a:prstGeom prst="rect">
                <a:avLst/>
              </a:prstGeom>
            </p:spPr>
          </p:pic>
          <p:grpSp>
            <p:nvGrpSpPr>
              <p:cNvPr id="370" name="群組 269"/>
              <p:cNvGrpSpPr/>
              <p:nvPr/>
            </p:nvGrpSpPr>
            <p:grpSpPr>
              <a:xfrm>
                <a:off x="5282089" y="3495939"/>
                <a:ext cx="1827744" cy="412804"/>
                <a:chOff x="3608512" y="3411362"/>
                <a:chExt cx="1827744" cy="412804"/>
              </a:xfrm>
            </p:grpSpPr>
            <p:grpSp>
              <p:nvGrpSpPr>
                <p:cNvPr id="371" name="群組 270"/>
                <p:cNvGrpSpPr/>
                <p:nvPr/>
              </p:nvGrpSpPr>
              <p:grpSpPr>
                <a:xfrm>
                  <a:off x="3677770" y="3435846"/>
                  <a:ext cx="1656497" cy="362905"/>
                  <a:chOff x="3823115" y="3610818"/>
                  <a:chExt cx="1656497" cy="362905"/>
                </a:xfrm>
              </p:grpSpPr>
              <p:sp>
                <p:nvSpPr>
                  <p:cNvPr id="374" name="剪去單一角落矩形 273"/>
                  <p:cNvSpPr/>
                  <p:nvPr/>
                </p:nvSpPr>
                <p:spPr>
                  <a:xfrm>
                    <a:off x="3823115" y="3610818"/>
                    <a:ext cx="1656000" cy="180000"/>
                  </a:xfrm>
                  <a:prstGeom prst="snip1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375" name="剪去單一角落矩形 274"/>
                  <p:cNvSpPr/>
                  <p:nvPr/>
                </p:nvSpPr>
                <p:spPr>
                  <a:xfrm rot="10800000">
                    <a:off x="3823612" y="3793723"/>
                    <a:ext cx="1656000" cy="180000"/>
                  </a:xfrm>
                  <a:prstGeom prst="snip1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2" name="文字方塊 271"/>
                <p:cNvSpPr txBox="1"/>
                <p:nvPr/>
              </p:nvSpPr>
              <p:spPr>
                <a:xfrm>
                  <a:off x="3608512" y="3411362"/>
                  <a:ext cx="18277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900" dirty="0" smtClean="0">
                      <a:solidFill>
                        <a:schemeClr val="bg1"/>
                      </a:solidFill>
                    </a:rPr>
                    <a:t>DEM-X10CS-1271/1291/1311/1331</a:t>
                  </a:r>
                  <a:endParaRPr lang="zh-TW" alt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3" name="文字方塊 272"/>
                <p:cNvSpPr txBox="1"/>
                <p:nvPr/>
              </p:nvSpPr>
              <p:spPr>
                <a:xfrm>
                  <a:off x="4034198" y="3593334"/>
                  <a:ext cx="934871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900" dirty="0" smtClean="0"/>
                    <a:t>10GBASE-LR SM</a:t>
                  </a:r>
                  <a:endParaRPr lang="zh-TW" altLang="en-US" sz="900" dirty="0"/>
                </a:p>
              </p:txBody>
            </p:sp>
          </p:grpSp>
        </p:grpSp>
        <p:grpSp>
          <p:nvGrpSpPr>
            <p:cNvPr id="361" name="群組 260"/>
            <p:cNvGrpSpPr/>
            <p:nvPr/>
          </p:nvGrpSpPr>
          <p:grpSpPr>
            <a:xfrm>
              <a:off x="7028753" y="2677643"/>
              <a:ext cx="1827744" cy="964958"/>
              <a:chOff x="7028753" y="2940026"/>
              <a:chExt cx="1827744" cy="964958"/>
            </a:xfrm>
          </p:grpSpPr>
          <p:grpSp>
            <p:nvGrpSpPr>
              <p:cNvPr id="362" name="群組 261"/>
              <p:cNvGrpSpPr/>
              <p:nvPr/>
            </p:nvGrpSpPr>
            <p:grpSpPr>
              <a:xfrm>
                <a:off x="7028753" y="3492180"/>
                <a:ext cx="1827744" cy="412804"/>
                <a:chOff x="3608512" y="3411362"/>
                <a:chExt cx="1827744" cy="412804"/>
              </a:xfrm>
            </p:grpSpPr>
            <p:grpSp>
              <p:nvGrpSpPr>
                <p:cNvPr id="364" name="群組 263"/>
                <p:cNvGrpSpPr/>
                <p:nvPr/>
              </p:nvGrpSpPr>
              <p:grpSpPr>
                <a:xfrm>
                  <a:off x="3677770" y="3435846"/>
                  <a:ext cx="1656497" cy="362905"/>
                  <a:chOff x="3823115" y="3610818"/>
                  <a:chExt cx="1656497" cy="362905"/>
                </a:xfrm>
              </p:grpSpPr>
              <p:sp>
                <p:nvSpPr>
                  <p:cNvPr id="367" name="剪去單一角落矩形 266"/>
                  <p:cNvSpPr/>
                  <p:nvPr/>
                </p:nvSpPr>
                <p:spPr>
                  <a:xfrm>
                    <a:off x="3823115" y="3610818"/>
                    <a:ext cx="1656000" cy="180000"/>
                  </a:xfrm>
                  <a:prstGeom prst="snip1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368" name="剪去單一角落矩形 267"/>
                  <p:cNvSpPr/>
                  <p:nvPr/>
                </p:nvSpPr>
                <p:spPr>
                  <a:xfrm rot="10800000">
                    <a:off x="3823612" y="3793723"/>
                    <a:ext cx="1656000" cy="180000"/>
                  </a:xfrm>
                  <a:prstGeom prst="snip1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65" name="文字方塊 264"/>
                <p:cNvSpPr txBox="1"/>
                <p:nvPr/>
              </p:nvSpPr>
              <p:spPr>
                <a:xfrm>
                  <a:off x="3608512" y="3411362"/>
                  <a:ext cx="18277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900" dirty="0" smtClean="0">
                      <a:solidFill>
                        <a:schemeClr val="bg1"/>
                      </a:solidFill>
                    </a:rPr>
                    <a:t>DEM-X40CS-1471/1491/1511/1571</a:t>
                  </a:r>
                  <a:endParaRPr lang="zh-TW" alt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6" name="文字方塊 265"/>
                <p:cNvSpPr txBox="1"/>
                <p:nvPr/>
              </p:nvSpPr>
              <p:spPr>
                <a:xfrm>
                  <a:off x="4034198" y="3593334"/>
                  <a:ext cx="934871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900" dirty="0" smtClean="0"/>
                    <a:t>10GBASE-LR SM</a:t>
                  </a:r>
                  <a:endParaRPr lang="zh-TW" altLang="en-US" sz="900" dirty="0"/>
                </a:p>
              </p:txBody>
            </p:sp>
          </p:grpSp>
          <p:pic>
            <p:nvPicPr>
              <p:cNvPr id="363" name="圖片 262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562747" y="2940026"/>
                <a:ext cx="718254" cy="555317"/>
              </a:xfrm>
              <a:prstGeom prst="rect">
                <a:avLst/>
              </a:prstGeom>
            </p:spPr>
          </p:pic>
        </p:grpSp>
      </p:grpSp>
      <p:sp>
        <p:nvSpPr>
          <p:cNvPr id="376" name="內容版面配置區 2"/>
          <p:cNvSpPr txBox="1">
            <a:spLocks/>
          </p:cNvSpPr>
          <p:nvPr/>
        </p:nvSpPr>
        <p:spPr>
          <a:xfrm>
            <a:off x="4880378" y="3477555"/>
            <a:ext cx="4149030" cy="39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/>
              <a:t>10GbE PCI Express </a:t>
            </a:r>
            <a:r>
              <a:rPr lang="ru-RU" altLang="zh-TW" sz="1200" dirty="0" smtClean="0"/>
              <a:t>Сетевые адаптеры</a:t>
            </a:r>
            <a:endParaRPr lang="zh-TW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589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6"/>
          <p:cNvSpPr/>
          <p:nvPr/>
        </p:nvSpPr>
        <p:spPr>
          <a:xfrm>
            <a:off x="251520" y="3003798"/>
            <a:ext cx="4320000" cy="25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915566"/>
            <a:ext cx="4680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/>
          </a:p>
          <a:p>
            <a:r>
              <a:rPr lang="ru-RU" sz="1400" dirty="0" smtClean="0"/>
              <a:t>Позиционирование</a:t>
            </a:r>
            <a:endParaRPr lang="en-GB" dirty="0" smtClean="0"/>
          </a:p>
          <a:p>
            <a:pPr lvl="1"/>
            <a:r>
              <a:rPr lang="ru-RU" altLang="zh-TW" sz="1000" i="1" dirty="0" smtClean="0"/>
              <a:t>Коммутатор Ядра/Агрегации для</a:t>
            </a:r>
            <a:r>
              <a:rPr lang="en-GB" altLang="zh-TW" sz="1000" i="1" dirty="0" smtClean="0"/>
              <a:t> SMB/SME</a:t>
            </a:r>
          </a:p>
          <a:p>
            <a:pPr lvl="1"/>
            <a:r>
              <a:rPr lang="ru-RU" altLang="zh-TW" sz="1000" i="1" dirty="0" smtClean="0"/>
              <a:t>Коммутатор Агрегации для</a:t>
            </a:r>
            <a:r>
              <a:rPr lang="en-GB" altLang="zh-TW" sz="1000" i="1" dirty="0" smtClean="0"/>
              <a:t> </a:t>
            </a:r>
            <a:r>
              <a:rPr lang="ru-RU" altLang="zh-TW" sz="1000" i="1" dirty="0" smtClean="0"/>
              <a:t>Кампуса/Сетей провайдеров</a:t>
            </a:r>
            <a:endParaRPr lang="en-GB" altLang="zh-TW" sz="1050" i="1" dirty="0" smtClean="0"/>
          </a:p>
          <a:p>
            <a:pPr lvl="1"/>
            <a:r>
              <a:rPr lang="ru-RU" altLang="zh-TW" sz="1000" i="1" dirty="0" smtClean="0"/>
              <a:t>Агрегация Серверной фермы</a:t>
            </a:r>
            <a:endParaRPr lang="en-GB" altLang="zh-TW" sz="1000" i="1" dirty="0" smtClean="0"/>
          </a:p>
          <a:p>
            <a:r>
              <a:rPr lang="ru-RU" sz="1400" dirty="0" smtClean="0"/>
              <a:t>Обзор продукта</a:t>
            </a:r>
            <a:endParaRPr lang="en-US" dirty="0" smtClean="0"/>
          </a:p>
          <a:p>
            <a:pPr lvl="1"/>
            <a:r>
              <a:rPr lang="ru-RU" sz="1000" i="1" dirty="0" smtClean="0"/>
              <a:t>Основные характеристики</a:t>
            </a:r>
            <a:endParaRPr lang="en-US" sz="1000" i="1" dirty="0" smtClean="0"/>
          </a:p>
          <a:p>
            <a:pPr lvl="1"/>
            <a:r>
              <a:rPr lang="ru-RU" sz="1000" i="1" dirty="0" smtClean="0"/>
              <a:t>Аппаратный дизайн высокой доступности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Физическое </a:t>
            </a:r>
            <a:r>
              <a:rPr lang="ru-RU" sz="1000" i="1" dirty="0" err="1" smtClean="0"/>
              <a:t>стекирование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Аксессуары</a:t>
            </a:r>
            <a:endParaRPr lang="en-GB" sz="1200" i="1" dirty="0" smtClean="0"/>
          </a:p>
          <a:p>
            <a:r>
              <a:rPr lang="ru-RU" sz="1400" dirty="0" smtClean="0"/>
              <a:t>Анонс технологий</a:t>
            </a:r>
            <a:endParaRPr lang="en-GB" dirty="0" smtClean="0"/>
          </a:p>
          <a:p>
            <a:pPr lvl="1"/>
            <a:r>
              <a:rPr lang="en-US" altLang="zh-TW" sz="1000" i="1" dirty="0" smtClean="0"/>
              <a:t>IEEE 802.1Qbb Priority-based Flow Control (PFC)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IEEE 802.1Qaz Enhanced Transmission Selection (ETS)</a:t>
            </a:r>
            <a:endParaRPr lang="ru-RU" altLang="zh-TW" sz="1000" i="1" dirty="0" smtClean="0"/>
          </a:p>
          <a:p>
            <a:pPr lvl="1"/>
            <a:r>
              <a:rPr lang="fr-FR" altLang="zh-TW" sz="1000" i="1" dirty="0" smtClean="0"/>
              <a:t>IEEE 802.1Qau Congestion Notification (QCN)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Data Center Bridging Exchange Protocol (DCBX)</a:t>
            </a:r>
            <a:endParaRPr lang="en-GB" sz="10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2427734"/>
            <a:ext cx="3540393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Анонс технологий</a:t>
            </a:r>
            <a:endParaRPr lang="en-GB" dirty="0"/>
          </a:p>
        </p:txBody>
      </p:sp>
      <p:sp>
        <p:nvSpPr>
          <p:cNvPr id="81" name="矩形 89"/>
          <p:cNvSpPr/>
          <p:nvPr/>
        </p:nvSpPr>
        <p:spPr>
          <a:xfrm>
            <a:off x="35496" y="788563"/>
            <a:ext cx="868679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srgbClr val="5F5F5F"/>
              </a:buClr>
            </a:pPr>
            <a:r>
              <a:rPr lang="en-US" altLang="zh-TW" sz="1600" b="1" dirty="0" smtClean="0">
                <a:solidFill>
                  <a:srgbClr val="008EA9"/>
                </a:solidFill>
              </a:rPr>
              <a:t>IEEE 802.1Qbb Priority-based Flow Control (PFC)</a:t>
            </a:r>
            <a:endParaRPr lang="en-US" altLang="zh-TW" sz="1600" b="1" dirty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ru-RU" altLang="zh-TW" sz="1400" dirty="0" smtClean="0">
                <a:solidFill>
                  <a:srgbClr val="008EA9"/>
                </a:solidFill>
              </a:rPr>
              <a:t>Механизм управления потоками, который может управлять каждой очередью </a:t>
            </a:r>
            <a:r>
              <a:rPr lang="en-US" altLang="zh-TW" sz="1400" i="1" dirty="0" err="1" smtClean="0">
                <a:solidFill>
                  <a:srgbClr val="008EA9"/>
                </a:solidFill>
              </a:rPr>
              <a:t>CoS</a:t>
            </a:r>
            <a:r>
              <a:rPr lang="ru-RU" altLang="zh-TW" sz="1400" i="1" dirty="0" smtClean="0">
                <a:solidFill>
                  <a:srgbClr val="008EA9"/>
                </a:solidFill>
              </a:rPr>
              <a:t> </a:t>
            </a:r>
            <a:r>
              <a:rPr lang="ru-RU" altLang="zh-TW" sz="1400" dirty="0" smtClean="0">
                <a:solidFill>
                  <a:srgbClr val="008EA9"/>
                </a:solidFill>
              </a:rPr>
              <a:t>независимо.</a:t>
            </a:r>
            <a:endParaRPr lang="en-US" altLang="zh-TW" sz="1400" dirty="0" smtClean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ru-RU" altLang="zh-TW" sz="1400" dirty="0" smtClean="0">
                <a:solidFill>
                  <a:srgbClr val="008EA9"/>
                </a:solidFill>
              </a:rPr>
              <a:t>Целью является гарантированная передача трафика без потерь во время перегрузки в </a:t>
            </a:r>
            <a:r>
              <a:rPr lang="en-US" altLang="zh-TW" sz="1400" dirty="0" smtClean="0">
                <a:solidFill>
                  <a:srgbClr val="008EA9"/>
                </a:solidFill>
              </a:rPr>
              <a:t>DCB </a:t>
            </a:r>
            <a:r>
              <a:rPr lang="ru-RU" altLang="zh-TW" sz="1400" dirty="0" smtClean="0">
                <a:solidFill>
                  <a:srgbClr val="008EA9"/>
                </a:solidFill>
              </a:rPr>
              <a:t>сети.</a:t>
            </a:r>
            <a:endParaRPr lang="zh-TW" altLang="en-US" sz="1400" dirty="0">
              <a:solidFill>
                <a:srgbClr val="008EA9"/>
              </a:solidFill>
            </a:endParaRPr>
          </a:p>
        </p:txBody>
      </p:sp>
      <p:sp>
        <p:nvSpPr>
          <p:cNvPr id="108" name="文字方塊 31"/>
          <p:cNvSpPr txBox="1"/>
          <p:nvPr/>
        </p:nvSpPr>
        <p:spPr>
          <a:xfrm>
            <a:off x="1090820" y="4878366"/>
            <a:ext cx="124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Источник порт</a:t>
            </a:r>
            <a:r>
              <a:rPr lang="en-US" altLang="zh-TW" sz="1200" dirty="0" smtClean="0">
                <a:solidFill>
                  <a:srgbClr val="008EA9"/>
                </a:solidFill>
              </a:rPr>
              <a:t> 1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grpSp>
        <p:nvGrpSpPr>
          <p:cNvPr id="109" name="群組 57"/>
          <p:cNvGrpSpPr/>
          <p:nvPr/>
        </p:nvGrpSpPr>
        <p:grpSpPr>
          <a:xfrm>
            <a:off x="5445675" y="3283002"/>
            <a:ext cx="1192564" cy="1544710"/>
            <a:chOff x="4745783" y="3999342"/>
            <a:chExt cx="1192564" cy="1544710"/>
          </a:xfrm>
        </p:grpSpPr>
        <p:sp>
          <p:nvSpPr>
            <p:cNvPr id="110" name="矩形 33"/>
            <p:cNvSpPr/>
            <p:nvPr/>
          </p:nvSpPr>
          <p:spPr>
            <a:xfrm>
              <a:off x="4745783" y="403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1" name="矩形 34"/>
            <p:cNvSpPr/>
            <p:nvPr/>
          </p:nvSpPr>
          <p:spPr>
            <a:xfrm>
              <a:off x="4745783" y="421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2" name="矩形 35"/>
            <p:cNvSpPr/>
            <p:nvPr/>
          </p:nvSpPr>
          <p:spPr>
            <a:xfrm>
              <a:off x="4745783" y="439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3" name="矩形 36"/>
            <p:cNvSpPr/>
            <p:nvPr/>
          </p:nvSpPr>
          <p:spPr>
            <a:xfrm>
              <a:off x="4745783" y="457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4" name="矩形 37"/>
            <p:cNvSpPr/>
            <p:nvPr/>
          </p:nvSpPr>
          <p:spPr>
            <a:xfrm>
              <a:off x="4745783" y="475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5" name="矩形 38"/>
            <p:cNvSpPr/>
            <p:nvPr/>
          </p:nvSpPr>
          <p:spPr>
            <a:xfrm>
              <a:off x="4745783" y="493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6" name="矩形 39"/>
            <p:cNvSpPr/>
            <p:nvPr/>
          </p:nvSpPr>
          <p:spPr>
            <a:xfrm>
              <a:off x="4745783" y="511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7" name="矩形 40"/>
            <p:cNvSpPr/>
            <p:nvPr/>
          </p:nvSpPr>
          <p:spPr>
            <a:xfrm>
              <a:off x="4745783" y="5297485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8" name="文字方塊 41"/>
            <p:cNvSpPr txBox="1"/>
            <p:nvPr/>
          </p:nvSpPr>
          <p:spPr>
            <a:xfrm>
              <a:off x="5594983" y="3999342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q0</a:t>
              </a:r>
              <a:endParaRPr lang="zh-TW" altLang="en-US" sz="1200" dirty="0"/>
            </a:p>
          </p:txBody>
        </p:sp>
        <p:sp>
          <p:nvSpPr>
            <p:cNvPr id="119" name="文字方塊 42"/>
            <p:cNvSpPr txBox="1"/>
            <p:nvPr/>
          </p:nvSpPr>
          <p:spPr>
            <a:xfrm>
              <a:off x="5594983" y="4176167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q1</a:t>
              </a:r>
              <a:endParaRPr lang="zh-TW" altLang="en-US" sz="1200" dirty="0"/>
            </a:p>
          </p:txBody>
        </p:sp>
        <p:sp>
          <p:nvSpPr>
            <p:cNvPr id="120" name="文字方塊 43"/>
            <p:cNvSpPr txBox="1"/>
            <p:nvPr/>
          </p:nvSpPr>
          <p:spPr>
            <a:xfrm>
              <a:off x="5594983" y="4357174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q2</a:t>
              </a:r>
              <a:endParaRPr lang="zh-TW" altLang="en-US" sz="1200" dirty="0"/>
            </a:p>
          </p:txBody>
        </p:sp>
        <p:sp>
          <p:nvSpPr>
            <p:cNvPr id="121" name="文字方塊 44"/>
            <p:cNvSpPr txBox="1"/>
            <p:nvPr/>
          </p:nvSpPr>
          <p:spPr>
            <a:xfrm>
              <a:off x="5594983" y="454034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q3</a:t>
              </a:r>
              <a:endParaRPr lang="zh-TW" altLang="en-US" sz="1200" dirty="0"/>
            </a:p>
          </p:txBody>
        </p:sp>
        <p:sp>
          <p:nvSpPr>
            <p:cNvPr id="122" name="文字方塊 45"/>
            <p:cNvSpPr txBox="1"/>
            <p:nvPr/>
          </p:nvSpPr>
          <p:spPr>
            <a:xfrm>
              <a:off x="5594983" y="4716521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q4</a:t>
              </a:r>
              <a:endParaRPr lang="zh-TW" altLang="en-US" sz="1200" dirty="0"/>
            </a:p>
          </p:txBody>
        </p:sp>
        <p:sp>
          <p:nvSpPr>
            <p:cNvPr id="123" name="文字方塊 46"/>
            <p:cNvSpPr txBox="1"/>
            <p:nvPr/>
          </p:nvSpPr>
          <p:spPr>
            <a:xfrm>
              <a:off x="5594983" y="4896521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q5</a:t>
              </a:r>
              <a:endParaRPr lang="zh-TW" altLang="en-US" sz="1200" dirty="0"/>
            </a:p>
          </p:txBody>
        </p:sp>
        <p:sp>
          <p:nvSpPr>
            <p:cNvPr id="124" name="文字方塊 47"/>
            <p:cNvSpPr txBox="1"/>
            <p:nvPr/>
          </p:nvSpPr>
          <p:spPr>
            <a:xfrm>
              <a:off x="5594983" y="5077528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q6</a:t>
              </a:r>
              <a:endParaRPr lang="zh-TW" altLang="en-US" sz="1200" dirty="0"/>
            </a:p>
          </p:txBody>
        </p:sp>
        <p:sp>
          <p:nvSpPr>
            <p:cNvPr id="125" name="文字方塊 48"/>
            <p:cNvSpPr txBox="1"/>
            <p:nvPr/>
          </p:nvSpPr>
          <p:spPr>
            <a:xfrm>
              <a:off x="5594983" y="5267053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q7</a:t>
              </a:r>
              <a:endParaRPr lang="zh-TW" altLang="en-US" sz="1200" dirty="0"/>
            </a:p>
          </p:txBody>
        </p:sp>
        <p:sp>
          <p:nvSpPr>
            <p:cNvPr id="126" name="矩形 49"/>
            <p:cNvSpPr/>
            <p:nvPr/>
          </p:nvSpPr>
          <p:spPr>
            <a:xfrm>
              <a:off x="5427011" y="4074535"/>
              <a:ext cx="199572" cy="108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27" name="矩形 50"/>
            <p:cNvSpPr/>
            <p:nvPr/>
          </p:nvSpPr>
          <p:spPr>
            <a:xfrm>
              <a:off x="5280025" y="4253485"/>
              <a:ext cx="346558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28" name="矩形 51"/>
            <p:cNvSpPr/>
            <p:nvPr/>
          </p:nvSpPr>
          <p:spPr>
            <a:xfrm>
              <a:off x="5553075" y="4433485"/>
              <a:ext cx="73508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29" name="矩形 52"/>
            <p:cNvSpPr/>
            <p:nvPr/>
          </p:nvSpPr>
          <p:spPr>
            <a:xfrm>
              <a:off x="5086583" y="4613485"/>
              <a:ext cx="540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30" name="矩形 53"/>
            <p:cNvSpPr/>
            <p:nvPr/>
          </p:nvSpPr>
          <p:spPr>
            <a:xfrm>
              <a:off x="5032375" y="4793485"/>
              <a:ext cx="594208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31" name="矩形 54"/>
            <p:cNvSpPr/>
            <p:nvPr/>
          </p:nvSpPr>
          <p:spPr>
            <a:xfrm>
              <a:off x="5453303" y="4973485"/>
              <a:ext cx="174187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32" name="矩形 55"/>
            <p:cNvSpPr/>
            <p:nvPr/>
          </p:nvSpPr>
          <p:spPr>
            <a:xfrm>
              <a:off x="5086583" y="5153485"/>
              <a:ext cx="540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33" name="矩形 56"/>
            <p:cNvSpPr/>
            <p:nvPr/>
          </p:nvSpPr>
          <p:spPr>
            <a:xfrm>
              <a:off x="5280025" y="5333485"/>
              <a:ext cx="346558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134" name="流程圖: 直接存取儲存裝置 58"/>
          <p:cNvSpPr/>
          <p:nvPr/>
        </p:nvSpPr>
        <p:spPr>
          <a:xfrm>
            <a:off x="1475855" y="1851671"/>
            <a:ext cx="1260000" cy="1080000"/>
          </a:xfrm>
          <a:prstGeom prst="flowChartMagneticDrum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35" name="文字方塊 59"/>
          <p:cNvSpPr txBox="1"/>
          <p:nvPr/>
        </p:nvSpPr>
        <p:spPr>
          <a:xfrm>
            <a:off x="1547664" y="2942823"/>
            <a:ext cx="124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Источник порт</a:t>
            </a:r>
            <a:r>
              <a:rPr lang="en-US" altLang="zh-TW" sz="1200" dirty="0" smtClean="0">
                <a:solidFill>
                  <a:srgbClr val="008EA9"/>
                </a:solidFill>
              </a:rPr>
              <a:t> 1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sp>
        <p:nvSpPr>
          <p:cNvPr id="136" name="流程圖: 直接存取儲存裝置 60"/>
          <p:cNvSpPr/>
          <p:nvPr/>
        </p:nvSpPr>
        <p:spPr>
          <a:xfrm rot="10800000">
            <a:off x="4822747" y="1851838"/>
            <a:ext cx="1261421" cy="1079952"/>
          </a:xfrm>
          <a:prstGeom prst="flowChartMagneticDrum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37" name="文字方塊 61"/>
          <p:cNvSpPr txBox="1"/>
          <p:nvPr/>
        </p:nvSpPr>
        <p:spPr>
          <a:xfrm>
            <a:off x="4788024" y="2931790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Назначение порт </a:t>
            </a:r>
            <a:r>
              <a:rPr lang="en-US" altLang="zh-TW" sz="1200" dirty="0" smtClean="0">
                <a:solidFill>
                  <a:srgbClr val="008EA9"/>
                </a:solidFill>
              </a:rPr>
              <a:t>1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cxnSp>
        <p:nvCxnSpPr>
          <p:cNvPr id="138" name="直線單箭頭接點 65"/>
          <p:cNvCxnSpPr/>
          <p:nvPr/>
        </p:nvCxnSpPr>
        <p:spPr>
          <a:xfrm>
            <a:off x="2771800" y="2139702"/>
            <a:ext cx="2028825" cy="0"/>
          </a:xfrm>
          <a:prstGeom prst="straightConnector1">
            <a:avLst/>
          </a:prstGeom>
          <a:ln w="76200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67"/>
          <p:cNvCxnSpPr/>
          <p:nvPr/>
        </p:nvCxnSpPr>
        <p:spPr>
          <a:xfrm>
            <a:off x="2759199" y="2643758"/>
            <a:ext cx="2028825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矩形 68"/>
          <p:cNvSpPr/>
          <p:nvPr/>
        </p:nvSpPr>
        <p:spPr>
          <a:xfrm>
            <a:off x="3523501" y="2715766"/>
            <a:ext cx="61645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TW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пауза</a:t>
            </a:r>
            <a:endParaRPr lang="zh-TW" altLang="en-US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41" name="群組 74"/>
          <p:cNvGrpSpPr/>
          <p:nvPr/>
        </p:nvGrpSpPr>
        <p:grpSpPr>
          <a:xfrm>
            <a:off x="2267744" y="1851672"/>
            <a:ext cx="468000" cy="1080000"/>
            <a:chOff x="6455452" y="1962918"/>
            <a:chExt cx="612000" cy="1656000"/>
          </a:xfrm>
        </p:grpSpPr>
        <p:sp>
          <p:nvSpPr>
            <p:cNvPr id="142" name="橢圓 69"/>
            <p:cNvSpPr/>
            <p:nvPr/>
          </p:nvSpPr>
          <p:spPr>
            <a:xfrm>
              <a:off x="6455452" y="1962918"/>
              <a:ext cx="612000" cy="1656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/>
            </a:p>
          </p:txBody>
        </p:sp>
        <p:cxnSp>
          <p:nvCxnSpPr>
            <p:cNvPr id="143" name="直線接點 71"/>
            <p:cNvCxnSpPr>
              <a:stCxn id="142" idx="7"/>
              <a:endCxn id="142" idx="3"/>
            </p:cNvCxnSpPr>
            <p:nvPr/>
          </p:nvCxnSpPr>
          <p:spPr>
            <a:xfrm flipH="1">
              <a:off x="6545077" y="2205434"/>
              <a:ext cx="432750" cy="117096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文字方塊 73"/>
            <p:cNvSpPr txBox="1"/>
            <p:nvPr/>
          </p:nvSpPr>
          <p:spPr>
            <a:xfrm>
              <a:off x="6513564" y="2621641"/>
              <a:ext cx="54027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algn="ctr">
                <a:defRPr sz="1400" b="1" cap="all" spc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defRPr>
              </a:lvl1pPr>
            </a:lstStyle>
            <a:p>
              <a:r>
                <a:rPr lang="ru-RU" altLang="zh-TW" sz="1200" dirty="0" smtClean="0"/>
                <a:t>стоп</a:t>
              </a:r>
              <a:endParaRPr lang="zh-TW" altLang="en-US" sz="1200" dirty="0"/>
            </a:p>
          </p:txBody>
        </p:sp>
      </p:grpSp>
      <p:sp>
        <p:nvSpPr>
          <p:cNvPr id="145" name="流程圖: 直接存取儲存裝置 75"/>
          <p:cNvSpPr/>
          <p:nvPr/>
        </p:nvSpPr>
        <p:spPr>
          <a:xfrm rot="10800000">
            <a:off x="5159342" y="3219822"/>
            <a:ext cx="1584000" cy="1656000"/>
          </a:xfrm>
          <a:prstGeom prst="flowChartMagneticDrum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46" name="文字方塊 76"/>
          <p:cNvSpPr txBox="1"/>
          <p:nvPr/>
        </p:nvSpPr>
        <p:spPr>
          <a:xfrm>
            <a:off x="5351272" y="4875823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Назначение порт </a:t>
            </a:r>
            <a:r>
              <a:rPr lang="en-US" altLang="zh-TW" sz="1200" dirty="0" smtClean="0">
                <a:solidFill>
                  <a:srgbClr val="008EA9"/>
                </a:solidFill>
              </a:rPr>
              <a:t>1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cxnSp>
        <p:nvCxnSpPr>
          <p:cNvPr id="147" name="直線單箭頭接點 78"/>
          <p:cNvCxnSpPr/>
          <p:nvPr/>
        </p:nvCxnSpPr>
        <p:spPr>
          <a:xfrm flipV="1">
            <a:off x="2561790" y="4131145"/>
            <a:ext cx="2789482" cy="0"/>
          </a:xfrm>
          <a:prstGeom prst="straightConnector1">
            <a:avLst/>
          </a:prstGeom>
          <a:ln w="57150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82"/>
          <p:cNvCxnSpPr/>
          <p:nvPr/>
        </p:nvCxnSpPr>
        <p:spPr>
          <a:xfrm flipV="1">
            <a:off x="2561790" y="4132800"/>
            <a:ext cx="278948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矩形 83"/>
          <p:cNvSpPr/>
          <p:nvPr/>
        </p:nvSpPr>
        <p:spPr>
          <a:xfrm>
            <a:off x="3582301" y="4123018"/>
            <a:ext cx="61645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TW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пауза</a:t>
            </a:r>
            <a:endParaRPr lang="zh-TW" altLang="en-US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0" name="Picture 2" descr="http://t1.gstatic.com/images?q=tbn:ANd9GcQ-CuiqX7bqx_A3IYgzJd9d0HahWgwNUqAExM5TskfL5zQDwA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7468" l="2532" r="9620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4" y="3975377"/>
            <a:ext cx="330199" cy="33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文字方塊 85"/>
          <p:cNvSpPr txBox="1"/>
          <p:nvPr/>
        </p:nvSpPr>
        <p:spPr>
          <a:xfrm>
            <a:off x="6631595" y="3993974"/>
            <a:ext cx="1823128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altLang="zh-TW" sz="1200" b="1" dirty="0" smtClean="0">
                <a:solidFill>
                  <a:schemeClr val="bg1"/>
                </a:solidFill>
              </a:rPr>
              <a:t>Очередь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 4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 перегружена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152" name="文字方塊 86"/>
          <p:cNvSpPr txBox="1"/>
          <p:nvPr/>
        </p:nvSpPr>
        <p:spPr>
          <a:xfrm>
            <a:off x="4067944" y="1718687"/>
            <a:ext cx="940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b="1" dirty="0" smtClean="0">
                <a:solidFill>
                  <a:srgbClr val="FF0000"/>
                </a:solidFill>
              </a:rPr>
              <a:t>Перегрузка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3" name="直線單箭頭接點 87"/>
          <p:cNvCxnSpPr/>
          <p:nvPr/>
        </p:nvCxnSpPr>
        <p:spPr>
          <a:xfrm flipV="1">
            <a:off x="2561790" y="3768555"/>
            <a:ext cx="2789482" cy="0"/>
          </a:xfrm>
          <a:prstGeom prst="straightConnector1">
            <a:avLst/>
          </a:prstGeom>
          <a:ln w="57150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文字方塊 88"/>
          <p:cNvSpPr txBox="1"/>
          <p:nvPr/>
        </p:nvSpPr>
        <p:spPr>
          <a:xfrm>
            <a:off x="3109702" y="3488350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b="1" dirty="0" smtClean="0">
                <a:solidFill>
                  <a:srgbClr val="558ED5"/>
                </a:solidFill>
              </a:rPr>
              <a:t>Повторная передача</a:t>
            </a:r>
            <a:endParaRPr lang="zh-TW" altLang="en-US" sz="1200" b="1" dirty="0">
              <a:solidFill>
                <a:srgbClr val="558ED5"/>
              </a:solidFill>
            </a:endParaRPr>
          </a:p>
        </p:txBody>
      </p:sp>
      <p:sp>
        <p:nvSpPr>
          <p:cNvPr id="155" name="爆炸 1 79"/>
          <p:cNvSpPr/>
          <p:nvPr/>
        </p:nvSpPr>
        <p:spPr>
          <a:xfrm>
            <a:off x="4716016" y="1923678"/>
            <a:ext cx="436562" cy="478690"/>
          </a:xfrm>
          <a:prstGeom prst="irregularSeal1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TW" altLang="en-US" sz="1200" b="1" dirty="0"/>
          </a:p>
        </p:txBody>
      </p:sp>
      <p:sp>
        <p:nvSpPr>
          <p:cNvPr id="156" name="爆炸 1 80"/>
          <p:cNvSpPr/>
          <p:nvPr/>
        </p:nvSpPr>
        <p:spPr>
          <a:xfrm>
            <a:off x="5159341" y="3899953"/>
            <a:ext cx="436562" cy="478690"/>
          </a:xfrm>
          <a:prstGeom prst="irregularSeal1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TW" altLang="en-US" sz="1200" b="1" dirty="0"/>
          </a:p>
        </p:txBody>
      </p:sp>
      <p:grpSp>
        <p:nvGrpSpPr>
          <p:cNvPr id="157" name="群組 29"/>
          <p:cNvGrpSpPr/>
          <p:nvPr/>
        </p:nvGrpSpPr>
        <p:grpSpPr>
          <a:xfrm>
            <a:off x="1046108" y="3268975"/>
            <a:ext cx="1206757" cy="1523943"/>
            <a:chOff x="459362" y="1424986"/>
            <a:chExt cx="1206757" cy="1523943"/>
          </a:xfrm>
        </p:grpSpPr>
        <p:sp>
          <p:nvSpPr>
            <p:cNvPr id="158" name="矩形 3"/>
            <p:cNvSpPr/>
            <p:nvPr/>
          </p:nvSpPr>
          <p:spPr>
            <a:xfrm>
              <a:off x="766119" y="145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矩形 4"/>
            <p:cNvSpPr/>
            <p:nvPr/>
          </p:nvSpPr>
          <p:spPr>
            <a:xfrm>
              <a:off x="766119" y="163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0" name="矩形 7"/>
            <p:cNvSpPr/>
            <p:nvPr/>
          </p:nvSpPr>
          <p:spPr>
            <a:xfrm>
              <a:off x="766119" y="181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矩形 8"/>
            <p:cNvSpPr/>
            <p:nvPr/>
          </p:nvSpPr>
          <p:spPr>
            <a:xfrm>
              <a:off x="766119" y="199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矩形 9"/>
            <p:cNvSpPr/>
            <p:nvPr/>
          </p:nvSpPr>
          <p:spPr>
            <a:xfrm>
              <a:off x="766119" y="217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矩形 10"/>
            <p:cNvSpPr/>
            <p:nvPr/>
          </p:nvSpPr>
          <p:spPr>
            <a:xfrm>
              <a:off x="766119" y="235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矩形 11"/>
            <p:cNvSpPr/>
            <p:nvPr/>
          </p:nvSpPr>
          <p:spPr>
            <a:xfrm>
              <a:off x="766119" y="253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矩形 12"/>
            <p:cNvSpPr/>
            <p:nvPr/>
          </p:nvSpPr>
          <p:spPr>
            <a:xfrm>
              <a:off x="766119" y="2718097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文字方塊 13"/>
            <p:cNvSpPr txBox="1"/>
            <p:nvPr/>
          </p:nvSpPr>
          <p:spPr>
            <a:xfrm>
              <a:off x="459362" y="1424986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q0</a:t>
              </a:r>
              <a:endParaRPr lang="zh-TW" altLang="en-US" sz="900" dirty="0"/>
            </a:p>
          </p:txBody>
        </p:sp>
        <p:sp>
          <p:nvSpPr>
            <p:cNvPr id="167" name="文字方塊 14"/>
            <p:cNvSpPr txBox="1"/>
            <p:nvPr/>
          </p:nvSpPr>
          <p:spPr>
            <a:xfrm>
              <a:off x="459362" y="1604986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q1</a:t>
              </a:r>
              <a:endParaRPr lang="zh-TW" altLang="en-US" sz="900" dirty="0"/>
            </a:p>
          </p:txBody>
        </p:sp>
        <p:sp>
          <p:nvSpPr>
            <p:cNvPr id="168" name="文字方塊 15"/>
            <p:cNvSpPr txBox="1"/>
            <p:nvPr/>
          </p:nvSpPr>
          <p:spPr>
            <a:xfrm>
              <a:off x="459362" y="1808218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q2</a:t>
              </a:r>
              <a:endParaRPr lang="zh-TW" altLang="en-US" sz="900" dirty="0"/>
            </a:p>
          </p:txBody>
        </p:sp>
        <p:sp>
          <p:nvSpPr>
            <p:cNvPr id="169" name="文字方塊 16"/>
            <p:cNvSpPr txBox="1"/>
            <p:nvPr/>
          </p:nvSpPr>
          <p:spPr>
            <a:xfrm>
              <a:off x="459362" y="1988218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q3</a:t>
              </a:r>
              <a:endParaRPr lang="zh-TW" altLang="en-US" sz="900" dirty="0"/>
            </a:p>
          </p:txBody>
        </p:sp>
        <p:sp>
          <p:nvSpPr>
            <p:cNvPr id="170" name="文字方塊 17"/>
            <p:cNvSpPr txBox="1"/>
            <p:nvPr/>
          </p:nvSpPr>
          <p:spPr>
            <a:xfrm>
              <a:off x="459362" y="2154865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q4</a:t>
              </a:r>
              <a:endParaRPr lang="zh-TW" altLang="en-US" sz="900" dirty="0"/>
            </a:p>
          </p:txBody>
        </p:sp>
        <p:sp>
          <p:nvSpPr>
            <p:cNvPr id="171" name="文字方塊 18"/>
            <p:cNvSpPr txBox="1"/>
            <p:nvPr/>
          </p:nvSpPr>
          <p:spPr>
            <a:xfrm>
              <a:off x="459362" y="2334865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q5</a:t>
              </a:r>
              <a:endParaRPr lang="zh-TW" altLang="en-US" sz="900" dirty="0"/>
            </a:p>
          </p:txBody>
        </p:sp>
        <p:sp>
          <p:nvSpPr>
            <p:cNvPr id="172" name="文字方塊 19"/>
            <p:cNvSpPr txBox="1"/>
            <p:nvPr/>
          </p:nvSpPr>
          <p:spPr>
            <a:xfrm>
              <a:off x="459362" y="2538097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q6</a:t>
              </a:r>
              <a:endParaRPr lang="zh-TW" altLang="en-US" sz="900" dirty="0"/>
            </a:p>
          </p:txBody>
        </p:sp>
        <p:sp>
          <p:nvSpPr>
            <p:cNvPr id="173" name="文字方塊 20"/>
            <p:cNvSpPr txBox="1"/>
            <p:nvPr/>
          </p:nvSpPr>
          <p:spPr>
            <a:xfrm>
              <a:off x="459362" y="2718097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 smtClean="0"/>
                <a:t>q7</a:t>
              </a:r>
              <a:endParaRPr lang="zh-TW" altLang="en-US" sz="900" dirty="0"/>
            </a:p>
          </p:txBody>
        </p:sp>
        <p:sp>
          <p:nvSpPr>
            <p:cNvPr id="174" name="矩形 21"/>
            <p:cNvSpPr/>
            <p:nvPr/>
          </p:nvSpPr>
          <p:spPr>
            <a:xfrm>
              <a:off x="1106919" y="1495147"/>
              <a:ext cx="540000" cy="108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5" name="矩形 22"/>
            <p:cNvSpPr/>
            <p:nvPr/>
          </p:nvSpPr>
          <p:spPr>
            <a:xfrm>
              <a:off x="1247775" y="1674097"/>
              <a:ext cx="399144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矩形 23"/>
            <p:cNvSpPr/>
            <p:nvPr/>
          </p:nvSpPr>
          <p:spPr>
            <a:xfrm>
              <a:off x="1044575" y="1854097"/>
              <a:ext cx="602344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7" name="矩形 24"/>
            <p:cNvSpPr/>
            <p:nvPr/>
          </p:nvSpPr>
          <p:spPr>
            <a:xfrm>
              <a:off x="1345747" y="2034097"/>
              <a:ext cx="301172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8" name="矩形 25"/>
            <p:cNvSpPr/>
            <p:nvPr/>
          </p:nvSpPr>
          <p:spPr>
            <a:xfrm>
              <a:off x="882650" y="2214097"/>
              <a:ext cx="764269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9" name="矩形 26"/>
            <p:cNvSpPr/>
            <p:nvPr/>
          </p:nvSpPr>
          <p:spPr>
            <a:xfrm>
              <a:off x="1106919" y="2394097"/>
              <a:ext cx="540908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0" name="矩形 27"/>
            <p:cNvSpPr/>
            <p:nvPr/>
          </p:nvSpPr>
          <p:spPr>
            <a:xfrm>
              <a:off x="1447347" y="2574097"/>
              <a:ext cx="199572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1" name="矩形 28"/>
            <p:cNvSpPr/>
            <p:nvPr/>
          </p:nvSpPr>
          <p:spPr>
            <a:xfrm>
              <a:off x="1181100" y="2754097"/>
              <a:ext cx="465819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2" name="流程圖: 直接存取儲存裝置 30"/>
          <p:cNvSpPr/>
          <p:nvPr/>
        </p:nvSpPr>
        <p:spPr>
          <a:xfrm>
            <a:off x="899592" y="3187266"/>
            <a:ext cx="1584000" cy="1656000"/>
          </a:xfrm>
          <a:prstGeom prst="flowChartMagneticDrum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9" grpId="0"/>
      <p:bldP spid="151" grpId="0" animBg="1"/>
      <p:bldP spid="151" grpId="1" animBg="1"/>
      <p:bldP spid="152" grpId="0"/>
      <p:bldP spid="154" grpId="0"/>
      <p:bldP spid="154" grpId="1"/>
      <p:bldP spid="154" grpId="2"/>
      <p:bldP spid="155" grpId="0" animBg="1"/>
      <p:bldP spid="156" grpId="0" animBg="1"/>
      <p:bldP spid="1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Анонс технологий</a:t>
            </a:r>
            <a:endParaRPr lang="en-GB" dirty="0"/>
          </a:p>
        </p:txBody>
      </p:sp>
      <p:grpSp>
        <p:nvGrpSpPr>
          <p:cNvPr id="5" name="群組 40"/>
          <p:cNvGrpSpPr/>
          <p:nvPr/>
        </p:nvGrpSpPr>
        <p:grpSpPr>
          <a:xfrm>
            <a:off x="1372401" y="2441800"/>
            <a:ext cx="1206757" cy="1570110"/>
            <a:chOff x="413798" y="2255438"/>
            <a:chExt cx="1206757" cy="1570110"/>
          </a:xfrm>
        </p:grpSpPr>
        <p:sp>
          <p:nvSpPr>
            <p:cNvPr id="6" name="矩形 2"/>
            <p:cNvSpPr/>
            <p:nvPr/>
          </p:nvSpPr>
          <p:spPr>
            <a:xfrm>
              <a:off x="720555" y="228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" name="矩形 3"/>
            <p:cNvSpPr/>
            <p:nvPr/>
          </p:nvSpPr>
          <p:spPr>
            <a:xfrm>
              <a:off x="720555" y="246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" name="矩形 4"/>
            <p:cNvSpPr/>
            <p:nvPr/>
          </p:nvSpPr>
          <p:spPr>
            <a:xfrm>
              <a:off x="720555" y="264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9" name="矩形 5"/>
            <p:cNvSpPr/>
            <p:nvPr/>
          </p:nvSpPr>
          <p:spPr>
            <a:xfrm>
              <a:off x="720555" y="282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0" name="矩形 6"/>
            <p:cNvSpPr/>
            <p:nvPr/>
          </p:nvSpPr>
          <p:spPr>
            <a:xfrm>
              <a:off x="720555" y="300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" name="矩形 7"/>
            <p:cNvSpPr/>
            <p:nvPr/>
          </p:nvSpPr>
          <p:spPr>
            <a:xfrm>
              <a:off x="720555" y="318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2" name="矩形 8"/>
            <p:cNvSpPr/>
            <p:nvPr/>
          </p:nvSpPr>
          <p:spPr>
            <a:xfrm>
              <a:off x="720555" y="336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3" name="矩形 9"/>
            <p:cNvSpPr/>
            <p:nvPr/>
          </p:nvSpPr>
          <p:spPr>
            <a:xfrm>
              <a:off x="720555" y="3548549"/>
              <a:ext cx="90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4" name="文字方塊 10"/>
            <p:cNvSpPr txBox="1"/>
            <p:nvPr/>
          </p:nvSpPr>
          <p:spPr>
            <a:xfrm>
              <a:off x="413798" y="2255438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q0</a:t>
              </a:r>
              <a:endParaRPr lang="zh-TW" altLang="en-US" sz="1200" dirty="0"/>
            </a:p>
          </p:txBody>
        </p:sp>
        <p:sp>
          <p:nvSpPr>
            <p:cNvPr id="15" name="文字方塊 11"/>
            <p:cNvSpPr txBox="1"/>
            <p:nvPr/>
          </p:nvSpPr>
          <p:spPr>
            <a:xfrm>
              <a:off x="413798" y="2435438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q1</a:t>
              </a:r>
              <a:endParaRPr lang="zh-TW" altLang="en-US" sz="1200" dirty="0"/>
            </a:p>
          </p:txBody>
        </p:sp>
        <p:sp>
          <p:nvSpPr>
            <p:cNvPr id="16" name="文字方塊 12"/>
            <p:cNvSpPr txBox="1"/>
            <p:nvPr/>
          </p:nvSpPr>
          <p:spPr>
            <a:xfrm>
              <a:off x="413798" y="2638670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q2</a:t>
              </a:r>
              <a:endParaRPr lang="zh-TW" altLang="en-US" sz="1200" dirty="0"/>
            </a:p>
          </p:txBody>
        </p:sp>
        <p:sp>
          <p:nvSpPr>
            <p:cNvPr id="17" name="文字方塊 13"/>
            <p:cNvSpPr txBox="1"/>
            <p:nvPr/>
          </p:nvSpPr>
          <p:spPr>
            <a:xfrm>
              <a:off x="413798" y="2818670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q3</a:t>
              </a:r>
              <a:endParaRPr lang="zh-TW" altLang="en-US" sz="1200" dirty="0"/>
            </a:p>
          </p:txBody>
        </p:sp>
        <p:sp>
          <p:nvSpPr>
            <p:cNvPr id="18" name="文字方塊 14"/>
            <p:cNvSpPr txBox="1"/>
            <p:nvPr/>
          </p:nvSpPr>
          <p:spPr>
            <a:xfrm>
              <a:off x="413798" y="2985317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q4</a:t>
              </a:r>
              <a:endParaRPr lang="zh-TW" altLang="en-US" sz="1200" dirty="0"/>
            </a:p>
          </p:txBody>
        </p:sp>
        <p:sp>
          <p:nvSpPr>
            <p:cNvPr id="19" name="文字方塊 15"/>
            <p:cNvSpPr txBox="1"/>
            <p:nvPr/>
          </p:nvSpPr>
          <p:spPr>
            <a:xfrm>
              <a:off x="413798" y="3165317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q5</a:t>
              </a:r>
              <a:endParaRPr lang="zh-TW" altLang="en-US" sz="1200" dirty="0"/>
            </a:p>
          </p:txBody>
        </p:sp>
        <p:sp>
          <p:nvSpPr>
            <p:cNvPr id="20" name="文字方塊 16"/>
            <p:cNvSpPr txBox="1"/>
            <p:nvPr/>
          </p:nvSpPr>
          <p:spPr>
            <a:xfrm>
              <a:off x="413798" y="336854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q6</a:t>
              </a:r>
              <a:endParaRPr lang="zh-TW" altLang="en-US" sz="1200" dirty="0"/>
            </a:p>
          </p:txBody>
        </p:sp>
        <p:sp>
          <p:nvSpPr>
            <p:cNvPr id="21" name="文字方塊 17"/>
            <p:cNvSpPr txBox="1"/>
            <p:nvPr/>
          </p:nvSpPr>
          <p:spPr>
            <a:xfrm>
              <a:off x="413798" y="354854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q7</a:t>
              </a:r>
              <a:endParaRPr lang="zh-TW" altLang="en-US" sz="1200" dirty="0"/>
            </a:p>
          </p:txBody>
        </p:sp>
        <p:sp>
          <p:nvSpPr>
            <p:cNvPr id="22" name="矩形 18"/>
            <p:cNvSpPr/>
            <p:nvPr/>
          </p:nvSpPr>
          <p:spPr>
            <a:xfrm>
              <a:off x="1061355" y="2325599"/>
              <a:ext cx="540000" cy="108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3" name="矩形 19"/>
            <p:cNvSpPr/>
            <p:nvPr/>
          </p:nvSpPr>
          <p:spPr>
            <a:xfrm>
              <a:off x="1202211" y="2504549"/>
              <a:ext cx="399144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4" name="矩形 20"/>
            <p:cNvSpPr/>
            <p:nvPr/>
          </p:nvSpPr>
          <p:spPr>
            <a:xfrm>
              <a:off x="999011" y="2864549"/>
              <a:ext cx="602344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5" name="矩形 21"/>
            <p:cNvSpPr/>
            <p:nvPr/>
          </p:nvSpPr>
          <p:spPr>
            <a:xfrm>
              <a:off x="1300183" y="2684549"/>
              <a:ext cx="301172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6" name="矩形 22"/>
            <p:cNvSpPr/>
            <p:nvPr/>
          </p:nvSpPr>
          <p:spPr>
            <a:xfrm>
              <a:off x="837086" y="3044549"/>
              <a:ext cx="764269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7" name="矩形 23"/>
            <p:cNvSpPr/>
            <p:nvPr/>
          </p:nvSpPr>
          <p:spPr>
            <a:xfrm>
              <a:off x="1061355" y="3224549"/>
              <a:ext cx="540908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8" name="矩形 24"/>
            <p:cNvSpPr/>
            <p:nvPr/>
          </p:nvSpPr>
          <p:spPr>
            <a:xfrm>
              <a:off x="1401783" y="3404549"/>
              <a:ext cx="199572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9" name="矩形 25"/>
            <p:cNvSpPr/>
            <p:nvPr/>
          </p:nvSpPr>
          <p:spPr>
            <a:xfrm>
              <a:off x="1135536" y="3584549"/>
              <a:ext cx="465819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grpSp>
        <p:nvGrpSpPr>
          <p:cNvPr id="30" name="群組 32"/>
          <p:cNvGrpSpPr/>
          <p:nvPr/>
        </p:nvGrpSpPr>
        <p:grpSpPr>
          <a:xfrm>
            <a:off x="107504" y="4579779"/>
            <a:ext cx="2669679" cy="584259"/>
            <a:chOff x="429156" y="5338724"/>
            <a:chExt cx="2669679" cy="584259"/>
          </a:xfrm>
        </p:grpSpPr>
        <p:sp>
          <p:nvSpPr>
            <p:cNvPr id="31" name="矩形 26"/>
            <p:cNvSpPr/>
            <p:nvPr/>
          </p:nvSpPr>
          <p:spPr>
            <a:xfrm>
              <a:off x="430963" y="5418049"/>
              <a:ext cx="360000" cy="108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2" name="文字方塊 27"/>
            <p:cNvSpPr txBox="1"/>
            <p:nvPr/>
          </p:nvSpPr>
          <p:spPr>
            <a:xfrm>
              <a:off x="739150" y="5338724"/>
              <a:ext cx="2359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rgbClr val="008EA9"/>
                  </a:solidFill>
                </a:rPr>
                <a:t>Inter-Process Communication (IPC)</a:t>
              </a:r>
              <a:endParaRPr lang="zh-TW" altLang="en-US" sz="1200" dirty="0">
                <a:solidFill>
                  <a:srgbClr val="008EA9"/>
                </a:solidFill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429156" y="5567476"/>
              <a:ext cx="360000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" name="文字方塊 29"/>
            <p:cNvSpPr txBox="1"/>
            <p:nvPr/>
          </p:nvSpPr>
          <p:spPr>
            <a:xfrm>
              <a:off x="739150" y="5490409"/>
              <a:ext cx="443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rgbClr val="008EA9"/>
                  </a:solidFill>
                </a:rPr>
                <a:t>SAN</a:t>
              </a:r>
              <a:endParaRPr lang="zh-TW" altLang="en-US" sz="1200" dirty="0">
                <a:solidFill>
                  <a:srgbClr val="008EA9"/>
                </a:solidFill>
              </a:endParaRPr>
            </a:p>
          </p:txBody>
        </p:sp>
        <p:sp>
          <p:nvSpPr>
            <p:cNvPr id="35" name="矩形 30"/>
            <p:cNvSpPr/>
            <p:nvPr/>
          </p:nvSpPr>
          <p:spPr>
            <a:xfrm>
              <a:off x="429156" y="5719876"/>
              <a:ext cx="360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6" name="文字方塊 31"/>
            <p:cNvSpPr txBox="1"/>
            <p:nvPr/>
          </p:nvSpPr>
          <p:spPr>
            <a:xfrm>
              <a:off x="739150" y="5645984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008EA9"/>
                  </a:solidFill>
                </a:rPr>
                <a:t>L</a:t>
              </a:r>
              <a:r>
                <a:rPr lang="en-US" altLang="zh-TW" sz="1200" dirty="0" smtClean="0">
                  <a:solidFill>
                    <a:srgbClr val="008EA9"/>
                  </a:solidFill>
                </a:rPr>
                <a:t>AN</a:t>
              </a:r>
              <a:endParaRPr lang="zh-TW" altLang="en-US" sz="1200" dirty="0">
                <a:solidFill>
                  <a:srgbClr val="008EA9"/>
                </a:solidFill>
              </a:endParaRPr>
            </a:p>
          </p:txBody>
        </p:sp>
      </p:grpSp>
      <p:graphicFrame>
        <p:nvGraphicFramePr>
          <p:cNvPr id="37" name="表格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870611"/>
              </p:ext>
            </p:extLst>
          </p:nvPr>
        </p:nvGraphicFramePr>
        <p:xfrm>
          <a:off x="3645982" y="2690911"/>
          <a:ext cx="19837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43"/>
                <a:gridCol w="597217"/>
                <a:gridCol w="627380"/>
              </a:tblGrid>
              <a:tr h="1683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>
                          <a:solidFill>
                            <a:schemeClr val="accent6"/>
                          </a:solidFill>
                        </a:rPr>
                        <a:t>Type</a:t>
                      </a:r>
                      <a:endParaRPr lang="zh-TW" alt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>
                          <a:solidFill>
                            <a:schemeClr val="accent6"/>
                          </a:solidFill>
                        </a:rPr>
                        <a:t>PGID</a:t>
                      </a:r>
                      <a:endParaRPr lang="zh-TW" alt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>
                          <a:solidFill>
                            <a:schemeClr val="accent6"/>
                          </a:solidFill>
                        </a:rPr>
                        <a:t>BW%</a:t>
                      </a:r>
                      <a:endParaRPr lang="zh-TW" alt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168302">
                <a:tc>
                  <a:txBody>
                    <a:bodyPr/>
                    <a:lstStyle/>
                    <a:p>
                      <a:pPr algn="ctr"/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168302">
                <a:tc>
                  <a:txBody>
                    <a:bodyPr/>
                    <a:lstStyle/>
                    <a:p>
                      <a:pPr algn="ctr"/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50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168302">
                <a:tc>
                  <a:txBody>
                    <a:bodyPr/>
                    <a:lstStyle/>
                    <a:p>
                      <a:pPr algn="ctr"/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dirty="0" smtClean="0">
                          <a:solidFill>
                            <a:schemeClr val="accent6"/>
                          </a:solidFill>
                        </a:rPr>
                        <a:t>50</a:t>
                      </a:r>
                      <a:endParaRPr lang="zh-TW" altLang="en-US" sz="1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8" name="群組 38"/>
          <p:cNvGrpSpPr/>
          <p:nvPr/>
        </p:nvGrpSpPr>
        <p:grpSpPr>
          <a:xfrm>
            <a:off x="3794188" y="3002537"/>
            <a:ext cx="360000" cy="594000"/>
            <a:chOff x="1969026" y="2594549"/>
            <a:chExt cx="360000" cy="594000"/>
          </a:xfrm>
        </p:grpSpPr>
        <p:sp>
          <p:nvSpPr>
            <p:cNvPr id="39" name="矩形 35"/>
            <p:cNvSpPr/>
            <p:nvPr/>
          </p:nvSpPr>
          <p:spPr>
            <a:xfrm>
              <a:off x="1969026" y="2594549"/>
              <a:ext cx="360000" cy="108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" name="矩形 36"/>
            <p:cNvSpPr/>
            <p:nvPr/>
          </p:nvSpPr>
          <p:spPr>
            <a:xfrm>
              <a:off x="1969026" y="2832581"/>
              <a:ext cx="360000" cy="108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" name="矩形 37"/>
            <p:cNvSpPr/>
            <p:nvPr/>
          </p:nvSpPr>
          <p:spPr>
            <a:xfrm>
              <a:off x="1969026" y="3080549"/>
              <a:ext cx="360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cxnSp>
        <p:nvCxnSpPr>
          <p:cNvPr id="42" name="直線單箭頭接點 50"/>
          <p:cNvCxnSpPr/>
          <p:nvPr/>
        </p:nvCxnSpPr>
        <p:spPr>
          <a:xfrm>
            <a:off x="2705357" y="3205158"/>
            <a:ext cx="9000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52"/>
          <p:cNvSpPr txBox="1"/>
          <p:nvPr/>
        </p:nvSpPr>
        <p:spPr>
          <a:xfrm>
            <a:off x="2750998" y="2817412"/>
            <a:ext cx="736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g</a:t>
            </a:r>
            <a:r>
              <a:rPr lang="en-US" altLang="zh-TW" sz="1200" dirty="0" smtClean="0"/>
              <a:t>rouping</a:t>
            </a:r>
            <a:endParaRPr lang="zh-TW" altLang="en-US" sz="1200" dirty="0"/>
          </a:p>
        </p:txBody>
      </p:sp>
      <p:cxnSp>
        <p:nvCxnSpPr>
          <p:cNvPr id="44" name="直線單箭頭接點 53"/>
          <p:cNvCxnSpPr/>
          <p:nvPr/>
        </p:nvCxnSpPr>
        <p:spPr>
          <a:xfrm>
            <a:off x="5709531" y="3205158"/>
            <a:ext cx="9000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54"/>
          <p:cNvSpPr txBox="1"/>
          <p:nvPr/>
        </p:nvSpPr>
        <p:spPr>
          <a:xfrm>
            <a:off x="5679681" y="284073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policing</a:t>
            </a:r>
            <a:endParaRPr lang="zh-TW" altLang="en-US" sz="1200" dirty="0"/>
          </a:p>
        </p:txBody>
      </p:sp>
      <p:grpSp>
        <p:nvGrpSpPr>
          <p:cNvPr id="46" name="群組 34"/>
          <p:cNvGrpSpPr/>
          <p:nvPr/>
        </p:nvGrpSpPr>
        <p:grpSpPr>
          <a:xfrm>
            <a:off x="6647631" y="2758811"/>
            <a:ext cx="1766778" cy="878515"/>
            <a:chOff x="6647631" y="3172100"/>
            <a:chExt cx="1766778" cy="878515"/>
          </a:xfrm>
        </p:grpSpPr>
        <p:sp>
          <p:nvSpPr>
            <p:cNvPr id="47" name="矩形 43"/>
            <p:cNvSpPr/>
            <p:nvPr/>
          </p:nvSpPr>
          <p:spPr>
            <a:xfrm>
              <a:off x="6647631" y="3196215"/>
              <a:ext cx="1080000" cy="21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/>
                <a:t>IPC</a:t>
              </a:r>
              <a:endParaRPr lang="zh-TW" altLang="en-US" sz="1200" dirty="0"/>
            </a:p>
          </p:txBody>
        </p:sp>
        <p:sp>
          <p:nvSpPr>
            <p:cNvPr id="48" name="矩形 44"/>
            <p:cNvSpPr/>
            <p:nvPr/>
          </p:nvSpPr>
          <p:spPr>
            <a:xfrm>
              <a:off x="6647631" y="3510447"/>
              <a:ext cx="1080000" cy="21600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/>
                <a:t>SAN – 50%</a:t>
              </a:r>
              <a:endParaRPr lang="zh-TW" altLang="en-US" sz="1200" dirty="0"/>
            </a:p>
          </p:txBody>
        </p:sp>
        <p:sp>
          <p:nvSpPr>
            <p:cNvPr id="49" name="矩形 45"/>
            <p:cNvSpPr/>
            <p:nvPr/>
          </p:nvSpPr>
          <p:spPr>
            <a:xfrm>
              <a:off x="6647631" y="3834615"/>
              <a:ext cx="1080000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/>
                <a:t>LAN – 50%</a:t>
              </a:r>
              <a:endParaRPr lang="zh-TW" altLang="en-US" sz="1200" dirty="0"/>
            </a:p>
          </p:txBody>
        </p:sp>
        <p:sp>
          <p:nvSpPr>
            <p:cNvPr id="50" name="文字方塊 57"/>
            <p:cNvSpPr txBox="1"/>
            <p:nvPr/>
          </p:nvSpPr>
          <p:spPr>
            <a:xfrm>
              <a:off x="7727631" y="3172100"/>
              <a:ext cx="335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SP</a:t>
              </a:r>
              <a:endParaRPr lang="zh-TW" altLang="en-US" sz="1200" dirty="0"/>
            </a:p>
          </p:txBody>
        </p:sp>
        <p:sp>
          <p:nvSpPr>
            <p:cNvPr id="51" name="文字方塊 58"/>
            <p:cNvSpPr txBox="1"/>
            <p:nvPr/>
          </p:nvSpPr>
          <p:spPr>
            <a:xfrm>
              <a:off x="7926775" y="3635547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WRR</a:t>
              </a:r>
              <a:endParaRPr lang="zh-TW" altLang="en-US" sz="1200" dirty="0"/>
            </a:p>
          </p:txBody>
        </p:sp>
        <p:sp>
          <p:nvSpPr>
            <p:cNvPr id="52" name="右大括弧 72"/>
            <p:cNvSpPr/>
            <p:nvPr/>
          </p:nvSpPr>
          <p:spPr>
            <a:xfrm>
              <a:off x="7756469" y="3531992"/>
              <a:ext cx="189356" cy="46795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53" name="文字方塊 1"/>
          <p:cNvSpPr txBox="1"/>
          <p:nvPr/>
        </p:nvSpPr>
        <p:spPr>
          <a:xfrm>
            <a:off x="2930646" y="3896057"/>
            <a:ext cx="531376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TW" sz="1200" dirty="0" smtClean="0">
                <a:solidFill>
                  <a:srgbClr val="008EA9"/>
                </a:solidFill>
              </a:rPr>
              <a:t>Priority Group ID (PGID)  = 15</a:t>
            </a:r>
            <a:br>
              <a:rPr lang="en-US" altLang="zh-TW" sz="1200" dirty="0" smtClean="0">
                <a:solidFill>
                  <a:srgbClr val="008EA9"/>
                </a:solidFill>
              </a:rPr>
            </a:br>
            <a:r>
              <a:rPr lang="ru-RU" altLang="zh-TW" sz="1200" dirty="0" smtClean="0">
                <a:solidFill>
                  <a:srgbClr val="008EA9"/>
                </a:solidFill>
              </a:rPr>
              <a:t>Зарезервированное значение  приоритета, не управляемого функцией </a:t>
            </a:r>
            <a:r>
              <a:rPr lang="en-US" altLang="zh-TW" sz="1200" dirty="0" smtClean="0">
                <a:solidFill>
                  <a:srgbClr val="008EA9"/>
                </a:solidFill>
              </a:rPr>
              <a:t>ETS</a:t>
            </a:r>
            <a:endParaRPr lang="ru-RU" altLang="zh-TW" sz="1200" dirty="0" smtClean="0">
              <a:solidFill>
                <a:srgbClr val="008EA9"/>
              </a:solidFill>
            </a:endParaRP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ru-RU" altLang="zh-TW" sz="1200" dirty="0" smtClean="0">
                <a:solidFill>
                  <a:srgbClr val="008EA9"/>
                </a:solidFill>
              </a:rPr>
              <a:t> Используется для Сервисных Услуг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TW" sz="1200" dirty="0" smtClean="0">
                <a:solidFill>
                  <a:srgbClr val="008EA9"/>
                </a:solidFill>
              </a:rPr>
              <a:t>PGID </a:t>
            </a:r>
            <a:r>
              <a:rPr lang="ru-RU" altLang="zh-TW" sz="1200" dirty="0" smtClean="0">
                <a:solidFill>
                  <a:srgbClr val="008EA9"/>
                </a:solidFill>
              </a:rPr>
              <a:t>с </a:t>
            </a:r>
            <a:r>
              <a:rPr lang="en-US" altLang="zh-TW" sz="1200" dirty="0" smtClean="0">
                <a:solidFill>
                  <a:srgbClr val="008EA9"/>
                </a:solidFill>
              </a:rPr>
              <a:t>8 </a:t>
            </a:r>
            <a:r>
              <a:rPr lang="ru-RU" altLang="zh-TW" sz="1200" dirty="0" smtClean="0">
                <a:solidFill>
                  <a:srgbClr val="008EA9"/>
                </a:solidFill>
              </a:rPr>
              <a:t>до 1</a:t>
            </a:r>
            <a:r>
              <a:rPr lang="en-US" altLang="zh-TW" sz="1200" dirty="0" smtClean="0">
                <a:solidFill>
                  <a:srgbClr val="008EA9"/>
                </a:solidFill>
              </a:rPr>
              <a:t>4 </a:t>
            </a:r>
            <a:r>
              <a:rPr lang="ru-RU" altLang="zh-TW" sz="1200" dirty="0" smtClean="0">
                <a:solidFill>
                  <a:srgbClr val="008EA9"/>
                </a:solidFill>
              </a:rPr>
              <a:t>не используется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sp>
        <p:nvSpPr>
          <p:cNvPr id="54" name="矩形 55"/>
          <p:cNvSpPr/>
          <p:nvPr/>
        </p:nvSpPr>
        <p:spPr>
          <a:xfrm>
            <a:off x="35496" y="788563"/>
            <a:ext cx="8216900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srgbClr val="5F5F5F"/>
              </a:buClr>
            </a:pPr>
            <a:r>
              <a:rPr lang="en-US" altLang="zh-TW" sz="1600" b="1" dirty="0" smtClean="0">
                <a:solidFill>
                  <a:srgbClr val="008EA9"/>
                </a:solidFill>
              </a:rPr>
              <a:t>IEEE </a:t>
            </a:r>
            <a:r>
              <a:rPr lang="en-US" altLang="zh-TW" sz="1600" b="1" dirty="0">
                <a:solidFill>
                  <a:srgbClr val="008EA9"/>
                </a:solidFill>
              </a:rPr>
              <a:t>802.1Qaz </a:t>
            </a:r>
            <a:r>
              <a:rPr lang="en-US" sz="1600" b="1" dirty="0" smtClean="0">
                <a:solidFill>
                  <a:srgbClr val="008EA9"/>
                </a:solidFill>
              </a:rPr>
              <a:t>Enhanced Transmission Selection</a:t>
            </a:r>
            <a:r>
              <a:rPr lang="en-US" altLang="zh-TW" sz="1600" b="1" dirty="0" smtClean="0">
                <a:solidFill>
                  <a:srgbClr val="008EA9"/>
                </a:solidFill>
                <a:latin typeface="+mj-lt"/>
              </a:rPr>
              <a:t> </a:t>
            </a:r>
            <a:r>
              <a:rPr lang="en-US" altLang="zh-TW" sz="1600" b="1" dirty="0" smtClean="0">
                <a:solidFill>
                  <a:srgbClr val="008EA9"/>
                </a:solidFill>
              </a:rPr>
              <a:t>(ETS)</a:t>
            </a:r>
            <a:endParaRPr lang="en-US" altLang="zh-TW" sz="1600" b="1" dirty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ru-RU" altLang="zh-TW" sz="1400" dirty="0" smtClean="0">
                <a:solidFill>
                  <a:srgbClr val="008EA9"/>
                </a:solidFill>
              </a:rPr>
              <a:t>Определяет уровни обслуживания, предоставляемые для разных типов трафика в консолидированной сети, и делает возможным их совместную передачу без ущерба для качества..</a:t>
            </a:r>
            <a:endParaRPr lang="en-US" altLang="zh-TW" sz="1400" dirty="0" smtClean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ru-RU" altLang="zh-TW" sz="1400" dirty="0" smtClean="0">
                <a:solidFill>
                  <a:srgbClr val="008EA9"/>
                </a:solidFill>
              </a:rPr>
              <a:t>Когда трафик не использует выделенную полосу,</a:t>
            </a:r>
            <a:r>
              <a:rPr lang="en-US" altLang="zh-TW" sz="1400" dirty="0" smtClean="0">
                <a:solidFill>
                  <a:srgbClr val="008EA9"/>
                </a:solidFill>
              </a:rPr>
              <a:t> ETS </a:t>
            </a:r>
            <a:r>
              <a:rPr lang="ru-RU" altLang="zh-TW" sz="1400" dirty="0" smtClean="0">
                <a:solidFill>
                  <a:srgbClr val="008EA9"/>
                </a:solidFill>
              </a:rPr>
              <a:t>разрешает другому классу трафика использовать доступную полосу.</a:t>
            </a:r>
            <a:endParaRPr lang="en-US" altLang="zh-TW" sz="1400" dirty="0" smtClean="0">
              <a:solidFill>
                <a:srgbClr val="008E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Анонс технологий</a:t>
            </a:r>
            <a:endParaRPr lang="en-GB" dirty="0"/>
          </a:p>
        </p:txBody>
      </p:sp>
      <p:pic>
        <p:nvPicPr>
          <p:cNvPr id="5" name="Picture 5" descr="D:\Tools\Dlink\D-Link Icon Library\Security\Generic Serv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343" y="2909269"/>
            <a:ext cx="475530" cy="68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61"/>
          <p:cNvGrpSpPr/>
          <p:nvPr/>
        </p:nvGrpSpPr>
        <p:grpSpPr>
          <a:xfrm>
            <a:off x="6089392" y="2922521"/>
            <a:ext cx="870584" cy="856715"/>
            <a:chOff x="4693349" y="3117881"/>
            <a:chExt cx="870584" cy="856715"/>
          </a:xfrm>
        </p:grpSpPr>
        <p:pic>
          <p:nvPicPr>
            <p:cNvPr id="7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349" y="3117881"/>
              <a:ext cx="870584" cy="65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群組 16"/>
            <p:cNvGrpSpPr/>
            <p:nvPr/>
          </p:nvGrpSpPr>
          <p:grpSpPr>
            <a:xfrm>
              <a:off x="4767256" y="3794596"/>
              <a:ext cx="723500" cy="180000"/>
              <a:chOff x="4765700" y="3852919"/>
              <a:chExt cx="723500" cy="180000"/>
            </a:xfrm>
          </p:grpSpPr>
          <p:sp>
            <p:nvSpPr>
              <p:cNvPr id="9" name="矩形 5"/>
              <p:cNvSpPr/>
              <p:nvPr/>
            </p:nvSpPr>
            <p:spPr>
              <a:xfrm>
                <a:off x="4765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0" name="矩形 6"/>
              <p:cNvSpPr/>
              <p:nvPr/>
            </p:nvSpPr>
            <p:spPr>
              <a:xfrm>
                <a:off x="4837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1" name="矩形 7"/>
              <p:cNvSpPr/>
              <p:nvPr/>
            </p:nvSpPr>
            <p:spPr>
              <a:xfrm>
                <a:off x="491095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2" name="矩形 8"/>
              <p:cNvSpPr/>
              <p:nvPr/>
            </p:nvSpPr>
            <p:spPr>
              <a:xfrm>
                <a:off x="4985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3" name="矩形 9"/>
              <p:cNvSpPr/>
              <p:nvPr/>
            </p:nvSpPr>
            <p:spPr>
              <a:xfrm>
                <a:off x="5057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4" name="矩形 10"/>
              <p:cNvSpPr/>
              <p:nvPr/>
            </p:nvSpPr>
            <p:spPr>
              <a:xfrm>
                <a:off x="5129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5" name="矩形 11"/>
              <p:cNvSpPr/>
              <p:nvPr/>
            </p:nvSpPr>
            <p:spPr>
              <a:xfrm>
                <a:off x="5201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6" name="矩形 12"/>
              <p:cNvSpPr/>
              <p:nvPr/>
            </p:nvSpPr>
            <p:spPr>
              <a:xfrm>
                <a:off x="5273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7" name="矩形 13"/>
              <p:cNvSpPr/>
              <p:nvPr/>
            </p:nvSpPr>
            <p:spPr>
              <a:xfrm>
                <a:off x="5345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8" name="矩形 14"/>
              <p:cNvSpPr/>
              <p:nvPr/>
            </p:nvSpPr>
            <p:spPr>
              <a:xfrm>
                <a:off x="5417200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</p:grpSp>
      </p:grpSp>
      <p:grpSp>
        <p:nvGrpSpPr>
          <p:cNvPr id="19" name="群組 62"/>
          <p:cNvGrpSpPr/>
          <p:nvPr/>
        </p:nvGrpSpPr>
        <p:grpSpPr>
          <a:xfrm>
            <a:off x="3964930" y="2159564"/>
            <a:ext cx="870584" cy="874425"/>
            <a:chOff x="3244983" y="2659010"/>
            <a:chExt cx="870584" cy="874425"/>
          </a:xfrm>
        </p:grpSpPr>
        <p:pic>
          <p:nvPicPr>
            <p:cNvPr id="20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983" y="2659010"/>
              <a:ext cx="870584" cy="65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群組 39"/>
            <p:cNvGrpSpPr/>
            <p:nvPr/>
          </p:nvGrpSpPr>
          <p:grpSpPr>
            <a:xfrm>
              <a:off x="3321637" y="3353435"/>
              <a:ext cx="723500" cy="180000"/>
              <a:chOff x="4765700" y="3852919"/>
              <a:chExt cx="723500" cy="180000"/>
            </a:xfrm>
          </p:grpSpPr>
          <p:sp>
            <p:nvSpPr>
              <p:cNvPr id="22" name="矩形 40"/>
              <p:cNvSpPr/>
              <p:nvPr/>
            </p:nvSpPr>
            <p:spPr>
              <a:xfrm>
                <a:off x="4765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3" name="矩形 41"/>
              <p:cNvSpPr/>
              <p:nvPr/>
            </p:nvSpPr>
            <p:spPr>
              <a:xfrm>
                <a:off x="4837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4" name="矩形 42"/>
              <p:cNvSpPr/>
              <p:nvPr/>
            </p:nvSpPr>
            <p:spPr>
              <a:xfrm>
                <a:off x="491095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5" name="矩形 43"/>
              <p:cNvSpPr/>
              <p:nvPr/>
            </p:nvSpPr>
            <p:spPr>
              <a:xfrm>
                <a:off x="498500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6" name="矩形 44"/>
              <p:cNvSpPr/>
              <p:nvPr/>
            </p:nvSpPr>
            <p:spPr>
              <a:xfrm>
                <a:off x="505700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7" name="矩形 45"/>
              <p:cNvSpPr/>
              <p:nvPr/>
            </p:nvSpPr>
            <p:spPr>
              <a:xfrm>
                <a:off x="512900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8" name="矩形 46"/>
              <p:cNvSpPr/>
              <p:nvPr/>
            </p:nvSpPr>
            <p:spPr>
              <a:xfrm>
                <a:off x="520100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29" name="矩形 47"/>
              <p:cNvSpPr/>
              <p:nvPr/>
            </p:nvSpPr>
            <p:spPr>
              <a:xfrm>
                <a:off x="5273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0" name="矩形 48"/>
              <p:cNvSpPr/>
              <p:nvPr/>
            </p:nvSpPr>
            <p:spPr>
              <a:xfrm>
                <a:off x="5345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1" name="矩形 49"/>
              <p:cNvSpPr/>
              <p:nvPr/>
            </p:nvSpPr>
            <p:spPr>
              <a:xfrm>
                <a:off x="5417200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</p:grpSp>
      </p:grpSp>
      <p:grpSp>
        <p:nvGrpSpPr>
          <p:cNvPr id="32" name="群組 63"/>
          <p:cNvGrpSpPr/>
          <p:nvPr/>
        </p:nvGrpSpPr>
        <p:grpSpPr>
          <a:xfrm>
            <a:off x="3964930" y="3888195"/>
            <a:ext cx="870584" cy="859684"/>
            <a:chOff x="3244983" y="3757179"/>
            <a:chExt cx="870584" cy="859684"/>
          </a:xfrm>
        </p:grpSpPr>
        <p:pic>
          <p:nvPicPr>
            <p:cNvPr id="33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983" y="3757179"/>
              <a:ext cx="870584" cy="65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群組 50"/>
            <p:cNvGrpSpPr/>
            <p:nvPr/>
          </p:nvGrpSpPr>
          <p:grpSpPr>
            <a:xfrm>
              <a:off x="3321637" y="4436863"/>
              <a:ext cx="723500" cy="180000"/>
              <a:chOff x="4765700" y="3852919"/>
              <a:chExt cx="723500" cy="180000"/>
            </a:xfrm>
          </p:grpSpPr>
          <p:sp>
            <p:nvSpPr>
              <p:cNvPr id="35" name="矩形 51"/>
              <p:cNvSpPr/>
              <p:nvPr/>
            </p:nvSpPr>
            <p:spPr>
              <a:xfrm>
                <a:off x="4765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6" name="矩形 52"/>
              <p:cNvSpPr/>
              <p:nvPr/>
            </p:nvSpPr>
            <p:spPr>
              <a:xfrm>
                <a:off x="4837700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7" name="矩形 53"/>
              <p:cNvSpPr/>
              <p:nvPr/>
            </p:nvSpPr>
            <p:spPr>
              <a:xfrm>
                <a:off x="491095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8" name="矩形 54"/>
              <p:cNvSpPr/>
              <p:nvPr/>
            </p:nvSpPr>
            <p:spPr>
              <a:xfrm>
                <a:off x="4985006" y="3852919"/>
                <a:ext cx="72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39" name="矩形 55"/>
              <p:cNvSpPr/>
              <p:nvPr/>
            </p:nvSpPr>
            <p:spPr>
              <a:xfrm>
                <a:off x="5057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0" name="矩形 56"/>
              <p:cNvSpPr/>
              <p:nvPr/>
            </p:nvSpPr>
            <p:spPr>
              <a:xfrm>
                <a:off x="5129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1" name="矩形 57"/>
              <p:cNvSpPr/>
              <p:nvPr/>
            </p:nvSpPr>
            <p:spPr>
              <a:xfrm>
                <a:off x="5201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2" name="矩形 58"/>
              <p:cNvSpPr/>
              <p:nvPr/>
            </p:nvSpPr>
            <p:spPr>
              <a:xfrm>
                <a:off x="5273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3" name="矩形 59"/>
              <p:cNvSpPr/>
              <p:nvPr/>
            </p:nvSpPr>
            <p:spPr>
              <a:xfrm>
                <a:off x="5345006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4" name="矩形 60"/>
              <p:cNvSpPr/>
              <p:nvPr/>
            </p:nvSpPr>
            <p:spPr>
              <a:xfrm>
                <a:off x="5417200" y="3852919"/>
                <a:ext cx="72000" cy="18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</p:grpSp>
      </p:grpSp>
      <p:cxnSp>
        <p:nvCxnSpPr>
          <p:cNvPr id="45" name="直線接點 67"/>
          <p:cNvCxnSpPr>
            <a:stCxn id="54" idx="3"/>
            <a:endCxn id="20" idx="1"/>
          </p:cNvCxnSpPr>
          <p:nvPr/>
        </p:nvCxnSpPr>
        <p:spPr>
          <a:xfrm>
            <a:off x="3443465" y="2485118"/>
            <a:ext cx="521465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70"/>
          <p:cNvCxnSpPr>
            <a:stCxn id="51" idx="3"/>
          </p:cNvCxnSpPr>
          <p:nvPr/>
        </p:nvCxnSpPr>
        <p:spPr>
          <a:xfrm>
            <a:off x="3532762" y="4210204"/>
            <a:ext cx="4321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72"/>
          <p:cNvCxnSpPr>
            <a:stCxn id="20" idx="3"/>
            <a:endCxn id="7" idx="1"/>
          </p:cNvCxnSpPr>
          <p:nvPr/>
        </p:nvCxnSpPr>
        <p:spPr>
          <a:xfrm>
            <a:off x="4835514" y="2485119"/>
            <a:ext cx="1253878" cy="76295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74"/>
          <p:cNvCxnSpPr>
            <a:endCxn id="7" idx="1"/>
          </p:cNvCxnSpPr>
          <p:nvPr/>
        </p:nvCxnSpPr>
        <p:spPr>
          <a:xfrm flipV="1">
            <a:off x="4835514" y="3248076"/>
            <a:ext cx="1253878" cy="9656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76"/>
          <p:cNvCxnSpPr>
            <a:stCxn id="7" idx="3"/>
            <a:endCxn id="5" idx="1"/>
          </p:cNvCxnSpPr>
          <p:nvPr/>
        </p:nvCxnSpPr>
        <p:spPr>
          <a:xfrm>
            <a:off x="6959976" y="3248076"/>
            <a:ext cx="725367" cy="198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79"/>
          <p:cNvGrpSpPr/>
          <p:nvPr/>
        </p:nvGrpSpPr>
        <p:grpSpPr>
          <a:xfrm>
            <a:off x="3039843" y="3978429"/>
            <a:ext cx="605807" cy="725361"/>
            <a:chOff x="2319896" y="4295088"/>
            <a:chExt cx="605807" cy="725361"/>
          </a:xfrm>
        </p:grpSpPr>
        <p:pic>
          <p:nvPicPr>
            <p:cNvPr id="51" name="Picture 2" descr="D:\Tools\Dlink\D-Link Icon Library\PC\Lap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79" r="18034" b="12859"/>
            <a:stretch>
              <a:fillRect/>
            </a:stretch>
          </p:blipFill>
          <p:spPr bwMode="auto">
            <a:xfrm>
              <a:off x="2329422" y="4295088"/>
              <a:ext cx="48339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字方塊 77"/>
            <p:cNvSpPr txBox="1"/>
            <p:nvPr/>
          </p:nvSpPr>
          <p:spPr>
            <a:xfrm>
              <a:off x="2319896" y="4743450"/>
              <a:ext cx="605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TW" sz="1200" dirty="0" smtClean="0"/>
                <a:t>Узел</a:t>
              </a:r>
              <a:r>
                <a:rPr lang="en-US" altLang="zh-TW" sz="1200" dirty="0" smtClean="0"/>
                <a:t> A</a:t>
              </a:r>
              <a:endParaRPr lang="zh-TW" altLang="en-US" sz="1200" dirty="0"/>
            </a:p>
          </p:txBody>
        </p:sp>
      </p:grpSp>
      <p:grpSp>
        <p:nvGrpSpPr>
          <p:cNvPr id="53" name="群組 80"/>
          <p:cNvGrpSpPr/>
          <p:nvPr/>
        </p:nvGrpSpPr>
        <p:grpSpPr>
          <a:xfrm>
            <a:off x="2921697" y="2253343"/>
            <a:ext cx="599395" cy="711218"/>
            <a:chOff x="2201750" y="2752789"/>
            <a:chExt cx="599395" cy="711218"/>
          </a:xfrm>
        </p:grpSpPr>
        <p:pic>
          <p:nvPicPr>
            <p:cNvPr id="54" name="Picture 2" descr="D:\Tools\Dlink\D-Link Icon Library\PC\Lap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79" r="18034" b="12859"/>
            <a:stretch>
              <a:fillRect/>
            </a:stretch>
          </p:blipFill>
          <p:spPr bwMode="auto">
            <a:xfrm>
              <a:off x="2240125" y="2752789"/>
              <a:ext cx="48339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文字方塊 78"/>
            <p:cNvSpPr txBox="1"/>
            <p:nvPr/>
          </p:nvSpPr>
          <p:spPr>
            <a:xfrm>
              <a:off x="2201750" y="3187008"/>
              <a:ext cx="599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TW" sz="1200" dirty="0" smtClean="0"/>
                <a:t>Узел</a:t>
              </a:r>
              <a:r>
                <a:rPr lang="en-US" altLang="zh-TW" sz="1200" dirty="0" smtClean="0"/>
                <a:t> B</a:t>
              </a:r>
              <a:endParaRPr lang="zh-TW" altLang="en-US" sz="1200" dirty="0"/>
            </a:p>
          </p:txBody>
        </p:sp>
      </p:grpSp>
      <p:sp>
        <p:nvSpPr>
          <p:cNvPr id="56" name="文字方塊 81"/>
          <p:cNvSpPr txBox="1"/>
          <p:nvPr/>
        </p:nvSpPr>
        <p:spPr>
          <a:xfrm>
            <a:off x="3851035" y="1954218"/>
            <a:ext cx="110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/>
              <a:t>Коммутатор</a:t>
            </a:r>
            <a:r>
              <a:rPr lang="en-US" altLang="zh-TW" sz="1200" dirty="0" smtClean="0"/>
              <a:t> A</a:t>
            </a:r>
            <a:endParaRPr lang="zh-TW" altLang="en-US" sz="1200" dirty="0"/>
          </a:p>
        </p:txBody>
      </p:sp>
      <p:sp>
        <p:nvSpPr>
          <p:cNvPr id="57" name="文字方塊 82"/>
          <p:cNvSpPr txBox="1"/>
          <p:nvPr/>
        </p:nvSpPr>
        <p:spPr>
          <a:xfrm>
            <a:off x="3866967" y="3668761"/>
            <a:ext cx="109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/>
              <a:t>Коммутатор</a:t>
            </a:r>
            <a:r>
              <a:rPr lang="en-US" altLang="zh-TW" sz="1200" dirty="0" smtClean="0"/>
              <a:t> B</a:t>
            </a:r>
            <a:endParaRPr lang="zh-TW" altLang="en-US" sz="1200" dirty="0"/>
          </a:p>
        </p:txBody>
      </p:sp>
      <p:sp>
        <p:nvSpPr>
          <p:cNvPr id="58" name="文字方塊 84"/>
          <p:cNvSpPr txBox="1"/>
          <p:nvPr/>
        </p:nvSpPr>
        <p:spPr>
          <a:xfrm>
            <a:off x="5963246" y="2693581"/>
            <a:ext cx="1093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/>
              <a:t>Коммутатор</a:t>
            </a:r>
            <a:r>
              <a:rPr lang="en-US" altLang="zh-TW" sz="1200" dirty="0" smtClean="0"/>
              <a:t> C</a:t>
            </a:r>
            <a:endParaRPr lang="zh-TW" altLang="en-US" sz="1200" dirty="0"/>
          </a:p>
        </p:txBody>
      </p:sp>
      <p:sp>
        <p:nvSpPr>
          <p:cNvPr id="59" name="文字方塊 85"/>
          <p:cNvSpPr txBox="1"/>
          <p:nvPr/>
        </p:nvSpPr>
        <p:spPr>
          <a:xfrm>
            <a:off x="7617575" y="3562285"/>
            <a:ext cx="597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/>
              <a:t>Узел</a:t>
            </a:r>
            <a:r>
              <a:rPr lang="en-US" altLang="zh-TW" sz="1200" dirty="0" smtClean="0"/>
              <a:t> C</a:t>
            </a:r>
            <a:endParaRPr lang="zh-TW" altLang="en-US" sz="1200" dirty="0"/>
          </a:p>
        </p:txBody>
      </p:sp>
      <p:grpSp>
        <p:nvGrpSpPr>
          <p:cNvPr id="60" name="群組 93"/>
          <p:cNvGrpSpPr/>
          <p:nvPr/>
        </p:nvGrpSpPr>
        <p:grpSpPr>
          <a:xfrm>
            <a:off x="6102607" y="2939802"/>
            <a:ext cx="853200" cy="1200903"/>
            <a:chOff x="4744485" y="3734435"/>
            <a:chExt cx="853200" cy="1200903"/>
          </a:xfrm>
        </p:grpSpPr>
        <p:sp>
          <p:nvSpPr>
            <p:cNvPr id="61" name="圓角矩形 89"/>
            <p:cNvSpPr/>
            <p:nvPr/>
          </p:nvSpPr>
          <p:spPr>
            <a:xfrm>
              <a:off x="4756670" y="3734435"/>
              <a:ext cx="828000" cy="1152000"/>
            </a:xfrm>
            <a:prstGeom prst="roundRect">
              <a:avLst/>
            </a:prstGeom>
            <a:noFill/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2" name="矩形 92"/>
            <p:cNvSpPr/>
            <p:nvPr/>
          </p:nvSpPr>
          <p:spPr>
            <a:xfrm>
              <a:off x="4744485" y="4719338"/>
              <a:ext cx="853200" cy="2160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bg1"/>
                  </a:solidFill>
                </a:rPr>
                <a:t>CP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群組 95"/>
          <p:cNvGrpSpPr/>
          <p:nvPr/>
        </p:nvGrpSpPr>
        <p:grpSpPr>
          <a:xfrm>
            <a:off x="3978268" y="3891127"/>
            <a:ext cx="853200" cy="1200903"/>
            <a:chOff x="4744485" y="3734435"/>
            <a:chExt cx="853200" cy="1200903"/>
          </a:xfrm>
        </p:grpSpPr>
        <p:sp>
          <p:nvSpPr>
            <p:cNvPr id="64" name="圓角矩形 96"/>
            <p:cNvSpPr/>
            <p:nvPr/>
          </p:nvSpPr>
          <p:spPr>
            <a:xfrm>
              <a:off x="4756670" y="3734435"/>
              <a:ext cx="828000" cy="1152000"/>
            </a:xfrm>
            <a:prstGeom prst="roundRect">
              <a:avLst/>
            </a:prstGeom>
            <a:noFill/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5" name="矩形 97"/>
            <p:cNvSpPr/>
            <p:nvPr/>
          </p:nvSpPr>
          <p:spPr>
            <a:xfrm>
              <a:off x="4744485" y="4719338"/>
              <a:ext cx="853200" cy="2160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</a:rPr>
                <a:t>R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P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2" descr="http://t0.gstatic.com/images?q=tbn:ANd9GcQ9lBiQf-Ida-JVSCkRfesvYZUn8BFziwgFJSIZGTTta4ocrcO17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2000" b="88889" l="10667" r="8888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45" t="12021" r="11259" b="9756"/>
          <a:stretch/>
        </p:blipFill>
        <p:spPr bwMode="auto">
          <a:xfrm>
            <a:off x="6880543" y="3536554"/>
            <a:ext cx="336882" cy="335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字方塊 103"/>
          <p:cNvSpPr txBox="1"/>
          <p:nvPr/>
        </p:nvSpPr>
        <p:spPr>
          <a:xfrm>
            <a:off x="6996570" y="3814803"/>
            <a:ext cx="153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Отслеживание</a:t>
            </a:r>
          </a:p>
          <a:p>
            <a:r>
              <a:rPr lang="ru-RU" altLang="zh-TW" sz="1200" dirty="0" smtClean="0">
                <a:solidFill>
                  <a:srgbClr val="008EA9"/>
                </a:solidFill>
              </a:rPr>
              <a:t>Размера исходящей </a:t>
            </a:r>
          </a:p>
          <a:p>
            <a:r>
              <a:rPr lang="ru-RU" altLang="zh-TW" sz="1200" dirty="0" smtClean="0">
                <a:solidFill>
                  <a:srgbClr val="008EA9"/>
                </a:solidFill>
              </a:rPr>
              <a:t>очереди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sp>
        <p:nvSpPr>
          <p:cNvPr id="68" name="爆炸 1 104"/>
          <p:cNvSpPr/>
          <p:nvPr/>
        </p:nvSpPr>
        <p:spPr>
          <a:xfrm>
            <a:off x="6192718" y="3446015"/>
            <a:ext cx="436562" cy="478690"/>
          </a:xfrm>
          <a:prstGeom prst="irregularSeal1">
            <a:avLst/>
          </a:prstGeom>
          <a:solidFill>
            <a:srgbClr val="FF5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TW" altLang="en-US" sz="1200" b="1" dirty="0"/>
          </a:p>
        </p:txBody>
      </p:sp>
      <p:sp>
        <p:nvSpPr>
          <p:cNvPr id="69" name="文字方塊 107"/>
          <p:cNvSpPr txBox="1"/>
          <p:nvPr/>
        </p:nvSpPr>
        <p:spPr>
          <a:xfrm>
            <a:off x="4970113" y="4210203"/>
            <a:ext cx="220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Посылка</a:t>
            </a:r>
            <a:r>
              <a:rPr lang="en-US" altLang="zh-TW" sz="1200" dirty="0" smtClean="0">
                <a:solidFill>
                  <a:srgbClr val="008EA9"/>
                </a:solidFill>
              </a:rPr>
              <a:t> CNM </a:t>
            </a:r>
            <a:r>
              <a:rPr lang="ru-RU" altLang="zh-TW" sz="1200" dirty="0" smtClean="0">
                <a:solidFill>
                  <a:srgbClr val="008EA9"/>
                </a:solidFill>
              </a:rPr>
              <a:t>до конечной </a:t>
            </a:r>
          </a:p>
          <a:p>
            <a:r>
              <a:rPr lang="en-US" altLang="zh-TW" sz="1200" dirty="0" smtClean="0">
                <a:solidFill>
                  <a:srgbClr val="008EA9"/>
                </a:solidFill>
              </a:rPr>
              <a:t>c</a:t>
            </a:r>
            <a:r>
              <a:rPr lang="ru-RU" altLang="zh-TW" sz="1200" dirty="0" err="1" smtClean="0">
                <a:solidFill>
                  <a:srgbClr val="008EA9"/>
                </a:solidFill>
              </a:rPr>
              <a:t>танции</a:t>
            </a:r>
            <a:r>
              <a:rPr lang="en-US" altLang="zh-TW" sz="1200" dirty="0" smtClean="0">
                <a:solidFill>
                  <a:srgbClr val="008EA9"/>
                </a:solidFill>
              </a:rPr>
              <a:t>:</a:t>
            </a:r>
            <a:r>
              <a:rPr lang="ru-RU" altLang="zh-TW" sz="1200" dirty="0" smtClean="0">
                <a:solidFill>
                  <a:srgbClr val="008EA9"/>
                </a:solidFill>
              </a:rPr>
              <a:t> уменьшить передачу </a:t>
            </a:r>
          </a:p>
          <a:p>
            <a:r>
              <a:rPr lang="ru-RU" altLang="zh-TW" sz="1200" dirty="0" smtClean="0">
                <a:solidFill>
                  <a:srgbClr val="008EA9"/>
                </a:solidFill>
              </a:rPr>
              <a:t>трафика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cxnSp>
        <p:nvCxnSpPr>
          <p:cNvPr id="70" name="直線單箭頭接點 118"/>
          <p:cNvCxnSpPr/>
          <p:nvPr/>
        </p:nvCxnSpPr>
        <p:spPr>
          <a:xfrm flipH="1">
            <a:off x="4656890" y="3346176"/>
            <a:ext cx="1403928" cy="6865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119"/>
          <p:cNvSpPr txBox="1"/>
          <p:nvPr/>
        </p:nvSpPr>
        <p:spPr>
          <a:xfrm>
            <a:off x="3334886" y="3219822"/>
            <a:ext cx="225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200" dirty="0" smtClean="0">
                <a:solidFill>
                  <a:srgbClr val="008EA9"/>
                </a:solidFill>
              </a:rPr>
              <a:t>Посылка</a:t>
            </a:r>
            <a:r>
              <a:rPr lang="en-US" altLang="zh-TW" sz="1200" dirty="0" smtClean="0">
                <a:solidFill>
                  <a:srgbClr val="008EA9"/>
                </a:solidFill>
              </a:rPr>
              <a:t> CNM </a:t>
            </a:r>
            <a:r>
              <a:rPr lang="ru-RU" altLang="zh-TW" sz="1200" dirty="0" smtClean="0">
                <a:solidFill>
                  <a:srgbClr val="008EA9"/>
                </a:solidFill>
              </a:rPr>
              <a:t>коммутатору </a:t>
            </a:r>
            <a:r>
              <a:rPr lang="en-US" altLang="zh-TW" sz="1200" dirty="0" smtClean="0">
                <a:solidFill>
                  <a:srgbClr val="008EA9"/>
                </a:solidFill>
              </a:rPr>
              <a:t>RP:</a:t>
            </a:r>
            <a:endParaRPr lang="ru-RU" altLang="zh-TW" sz="1200" dirty="0" smtClean="0">
              <a:solidFill>
                <a:srgbClr val="008EA9"/>
              </a:solidFill>
            </a:endParaRPr>
          </a:p>
          <a:p>
            <a:r>
              <a:rPr lang="ru-RU" altLang="zh-TW" sz="1200" dirty="0" smtClean="0">
                <a:solidFill>
                  <a:srgbClr val="008EA9"/>
                </a:solidFill>
              </a:rPr>
              <a:t>уменьшить передачу трафика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sp>
        <p:nvSpPr>
          <p:cNvPr id="72" name="文字方塊 123"/>
          <p:cNvSpPr txBox="1"/>
          <p:nvPr/>
        </p:nvSpPr>
        <p:spPr>
          <a:xfrm>
            <a:off x="35496" y="4517707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8EA9"/>
                </a:solidFill>
              </a:rPr>
              <a:t>CP: </a:t>
            </a:r>
            <a:r>
              <a:rPr lang="ru-RU" altLang="zh-TW" sz="1200" dirty="0" smtClean="0">
                <a:solidFill>
                  <a:srgbClr val="008EA9"/>
                </a:solidFill>
              </a:rPr>
              <a:t>Точка переполнения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r>
              <a:rPr lang="en-US" altLang="zh-TW" sz="1200" dirty="0" smtClean="0">
                <a:solidFill>
                  <a:srgbClr val="008EA9"/>
                </a:solidFill>
              </a:rPr>
              <a:t>RP: </a:t>
            </a:r>
            <a:r>
              <a:rPr lang="ru-RU" altLang="zh-TW" sz="1200" dirty="0" smtClean="0">
                <a:solidFill>
                  <a:srgbClr val="008EA9"/>
                </a:solidFill>
              </a:rPr>
              <a:t>Точка реакции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r>
              <a:rPr lang="en-US" altLang="zh-TW" sz="1200" dirty="0" smtClean="0">
                <a:solidFill>
                  <a:srgbClr val="008EA9"/>
                </a:solidFill>
              </a:rPr>
              <a:t>CNM: Congestion Notification Message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sp>
        <p:nvSpPr>
          <p:cNvPr id="73" name="手繪多邊形 21"/>
          <p:cNvSpPr/>
          <p:nvPr/>
        </p:nvSpPr>
        <p:spPr>
          <a:xfrm>
            <a:off x="3543329" y="3108661"/>
            <a:ext cx="4191000" cy="1171998"/>
          </a:xfrm>
          <a:custGeom>
            <a:avLst/>
            <a:gdLst>
              <a:gd name="connsiteX0" fmla="*/ 0 w 4191000"/>
              <a:gd name="connsiteY0" fmla="*/ 1162050 h 1171998"/>
              <a:gd name="connsiteX1" fmla="*/ 749300 w 4191000"/>
              <a:gd name="connsiteY1" fmla="*/ 1155700 h 1171998"/>
              <a:gd name="connsiteX2" fmla="*/ 1352550 w 4191000"/>
              <a:gd name="connsiteY2" fmla="*/ 1009650 h 1171998"/>
              <a:gd name="connsiteX3" fmla="*/ 3092450 w 4191000"/>
              <a:gd name="connsiteY3" fmla="*/ 120650 h 1171998"/>
              <a:gd name="connsiteX4" fmla="*/ 4191000 w 4191000"/>
              <a:gd name="connsiteY4" fmla="*/ 0 h 11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0" h="1171998">
                <a:moveTo>
                  <a:pt x="0" y="1162050"/>
                </a:moveTo>
                <a:cubicBezTo>
                  <a:pt x="261937" y="1171575"/>
                  <a:pt x="523875" y="1181100"/>
                  <a:pt x="749300" y="1155700"/>
                </a:cubicBezTo>
                <a:cubicBezTo>
                  <a:pt x="974725" y="1130300"/>
                  <a:pt x="962025" y="1182158"/>
                  <a:pt x="1352550" y="1009650"/>
                </a:cubicBezTo>
                <a:cubicBezTo>
                  <a:pt x="1743075" y="837142"/>
                  <a:pt x="2619375" y="288925"/>
                  <a:pt x="3092450" y="120650"/>
                </a:cubicBezTo>
                <a:cubicBezTo>
                  <a:pt x="3565525" y="-47625"/>
                  <a:pt x="4015317" y="17992"/>
                  <a:pt x="419100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" name="流程圖: 接點 25"/>
          <p:cNvSpPr/>
          <p:nvPr/>
        </p:nvSpPr>
        <p:spPr>
          <a:xfrm>
            <a:off x="5427080" y="3711782"/>
            <a:ext cx="180000" cy="180000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1</a:t>
            </a:r>
            <a:endParaRPr lang="zh-TW" altLang="en-US" sz="1200" dirty="0"/>
          </a:p>
        </p:txBody>
      </p:sp>
      <p:sp>
        <p:nvSpPr>
          <p:cNvPr id="75" name="手繪多邊形 26"/>
          <p:cNvSpPr/>
          <p:nvPr/>
        </p:nvSpPr>
        <p:spPr>
          <a:xfrm>
            <a:off x="3454429" y="3419811"/>
            <a:ext cx="2959100" cy="965200"/>
          </a:xfrm>
          <a:custGeom>
            <a:avLst/>
            <a:gdLst>
              <a:gd name="connsiteX0" fmla="*/ 2959100 w 2959100"/>
              <a:gd name="connsiteY0" fmla="*/ 0 h 965200"/>
              <a:gd name="connsiteX1" fmla="*/ 1593850 w 2959100"/>
              <a:gd name="connsiteY1" fmla="*/ 781050 h 965200"/>
              <a:gd name="connsiteX2" fmla="*/ 0 w 295910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100" h="965200">
                <a:moveTo>
                  <a:pt x="2959100" y="0"/>
                </a:moveTo>
                <a:cubicBezTo>
                  <a:pt x="2523066" y="310091"/>
                  <a:pt x="2087033" y="620183"/>
                  <a:pt x="1593850" y="781050"/>
                </a:cubicBezTo>
                <a:cubicBezTo>
                  <a:pt x="1100667" y="941917"/>
                  <a:pt x="550333" y="953558"/>
                  <a:pt x="0" y="96520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6" name="流程圖: 接點 86"/>
          <p:cNvSpPr/>
          <p:nvPr/>
        </p:nvSpPr>
        <p:spPr>
          <a:xfrm>
            <a:off x="7185100" y="3595360"/>
            <a:ext cx="180000" cy="180000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2</a:t>
            </a:r>
            <a:endParaRPr lang="zh-TW" altLang="en-US" sz="1200" dirty="0"/>
          </a:p>
        </p:txBody>
      </p:sp>
      <p:sp>
        <p:nvSpPr>
          <p:cNvPr id="77" name="流程圖: 接點 88"/>
          <p:cNvSpPr/>
          <p:nvPr/>
        </p:nvSpPr>
        <p:spPr>
          <a:xfrm>
            <a:off x="5165225" y="4019899"/>
            <a:ext cx="180000" cy="180000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3</a:t>
            </a:r>
            <a:endParaRPr lang="zh-TW" altLang="en-US" sz="1200" dirty="0"/>
          </a:p>
        </p:txBody>
      </p:sp>
      <p:sp>
        <p:nvSpPr>
          <p:cNvPr id="78" name="流程圖: 接點 90"/>
          <p:cNvSpPr/>
          <p:nvPr/>
        </p:nvSpPr>
        <p:spPr>
          <a:xfrm>
            <a:off x="5080071" y="3668950"/>
            <a:ext cx="180000" cy="180000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4</a:t>
            </a:r>
            <a:endParaRPr lang="zh-TW" altLang="en-US" sz="1200" dirty="0"/>
          </a:p>
        </p:txBody>
      </p:sp>
      <p:sp>
        <p:nvSpPr>
          <p:cNvPr id="79" name="矩形 122"/>
          <p:cNvSpPr/>
          <p:nvPr/>
        </p:nvSpPr>
        <p:spPr>
          <a:xfrm>
            <a:off x="35496" y="789143"/>
            <a:ext cx="8216900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srgbClr val="5F5F5F"/>
              </a:buClr>
            </a:pPr>
            <a:r>
              <a:rPr lang="en-US" altLang="zh-TW" sz="1600" b="1" dirty="0" smtClean="0">
                <a:solidFill>
                  <a:srgbClr val="008EA9"/>
                </a:solidFill>
              </a:rPr>
              <a:t>IEEE 802.1Qau Congestion Notification (QCN)</a:t>
            </a:r>
            <a:endParaRPr lang="en-US" altLang="zh-TW" sz="1600" b="1" dirty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ru-RU" altLang="zh-TW" sz="1400" dirty="0" smtClean="0">
                <a:solidFill>
                  <a:srgbClr val="008EA9"/>
                </a:solidFill>
              </a:rPr>
              <a:t>Позволяет промежуточным коммутаторам в сети идентифицировать потоки трафика, которые приводят к перегрузке очередей, и рассылать уведомления BCN (</a:t>
            </a:r>
            <a:r>
              <a:rPr lang="ru-RU" altLang="zh-TW" sz="1400" dirty="0" err="1" smtClean="0">
                <a:solidFill>
                  <a:srgbClr val="008EA9"/>
                </a:solidFill>
              </a:rPr>
              <a:t>Backwards</a:t>
            </a:r>
            <a:r>
              <a:rPr lang="ru-RU" altLang="zh-TW" sz="1400" dirty="0" smtClean="0">
                <a:solidFill>
                  <a:srgbClr val="008EA9"/>
                </a:solidFill>
              </a:rPr>
              <a:t> </a:t>
            </a:r>
            <a:r>
              <a:rPr lang="ru-RU" altLang="zh-TW" sz="1400" dirty="0" err="1" smtClean="0">
                <a:solidFill>
                  <a:srgbClr val="008EA9"/>
                </a:solidFill>
              </a:rPr>
              <a:t>Congestion</a:t>
            </a:r>
            <a:r>
              <a:rPr lang="ru-RU" altLang="zh-TW" sz="1400" dirty="0" smtClean="0">
                <a:solidFill>
                  <a:srgbClr val="008EA9"/>
                </a:solidFill>
              </a:rPr>
              <a:t> </a:t>
            </a:r>
            <a:r>
              <a:rPr lang="ru-RU" altLang="zh-TW" sz="1400" dirty="0" err="1" smtClean="0">
                <a:solidFill>
                  <a:srgbClr val="008EA9"/>
                </a:solidFill>
              </a:rPr>
              <a:t>Notification</a:t>
            </a:r>
            <a:r>
              <a:rPr lang="ru-RU" altLang="zh-TW" sz="1400" dirty="0" smtClean="0">
                <a:solidFill>
                  <a:srgbClr val="008EA9"/>
                </a:solidFill>
              </a:rPr>
              <a:t>) источникам этих потоков, чтобы те снизили скорость посылки пакетов во </a:t>
            </a:r>
            <a:r>
              <a:rPr lang="ru-RU" altLang="zh-TW" sz="1400" dirty="0" err="1" smtClean="0">
                <a:solidFill>
                  <a:srgbClr val="008EA9"/>
                </a:solidFill>
              </a:rPr>
              <a:t>избежании</a:t>
            </a:r>
            <a:r>
              <a:rPr lang="ru-RU" altLang="zh-TW" sz="1400" dirty="0" smtClean="0">
                <a:solidFill>
                  <a:srgbClr val="008EA9"/>
                </a:solidFill>
              </a:rPr>
              <a:t> потерь. </a:t>
            </a:r>
          </a:p>
          <a:p>
            <a:pPr marL="571500" lvl="1" indent="-228600">
              <a:spcBef>
                <a:spcPct val="35000"/>
              </a:spcBef>
              <a:buFontTx/>
              <a:buChar char="–"/>
            </a:pPr>
            <a:r>
              <a:rPr lang="en-US" altLang="zh-TW" sz="1400" dirty="0" smtClean="0">
                <a:solidFill>
                  <a:srgbClr val="008EA9"/>
                </a:solidFill>
              </a:rPr>
              <a:t>QCN </a:t>
            </a:r>
            <a:r>
              <a:rPr lang="ru-RU" altLang="zh-TW" sz="1400" dirty="0" smtClean="0">
                <a:solidFill>
                  <a:srgbClr val="008EA9"/>
                </a:solidFill>
              </a:rPr>
              <a:t>работает через один </a:t>
            </a:r>
            <a:r>
              <a:rPr lang="en-US" altLang="zh-TW" sz="1400" dirty="0" smtClean="0">
                <a:solidFill>
                  <a:srgbClr val="008EA9"/>
                </a:solidFill>
              </a:rPr>
              <a:t>L2 </a:t>
            </a:r>
            <a:r>
              <a:rPr lang="ru-RU" altLang="zh-TW" sz="1400" dirty="0" smtClean="0">
                <a:solidFill>
                  <a:srgbClr val="008EA9"/>
                </a:solidFill>
              </a:rPr>
              <a:t>домен.</a:t>
            </a:r>
            <a:endParaRPr lang="en-US" altLang="zh-TW" sz="1400" dirty="0" smtClean="0">
              <a:solidFill>
                <a:srgbClr val="008E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/>
      <p:bldP spid="69" grpId="1"/>
      <p:bldP spid="71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Анонс технологий</a:t>
            </a:r>
            <a:endParaRPr lang="en-GB" dirty="0"/>
          </a:p>
        </p:txBody>
      </p:sp>
      <p:sp>
        <p:nvSpPr>
          <p:cNvPr id="83" name="矩形 1"/>
          <p:cNvSpPr/>
          <p:nvPr/>
        </p:nvSpPr>
        <p:spPr>
          <a:xfrm>
            <a:off x="27508" y="792000"/>
            <a:ext cx="5264572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5F5F5F"/>
              </a:buClr>
            </a:pPr>
            <a:r>
              <a:rPr lang="en-US" altLang="zh-TW" sz="1600" b="1" dirty="0" smtClean="0">
                <a:solidFill>
                  <a:srgbClr val="008EA9"/>
                </a:solidFill>
              </a:rPr>
              <a:t>Data Center Bridging Exchange Protocol (DCBX)</a:t>
            </a:r>
            <a:endParaRPr lang="en-US" altLang="zh-TW" sz="1600" b="1" dirty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 typeface="Arial" pitchFamily="34" charset="0"/>
              <a:buChar char="•"/>
            </a:pPr>
            <a:r>
              <a:rPr lang="en-US" altLang="zh-TW" sz="1400" dirty="0" smtClean="0">
                <a:solidFill>
                  <a:srgbClr val="008EA9"/>
                </a:solidFill>
              </a:rPr>
              <a:t>DCBX </a:t>
            </a:r>
            <a:r>
              <a:rPr lang="ru-RU" altLang="zh-TW" sz="1400" dirty="0" smtClean="0">
                <a:solidFill>
                  <a:srgbClr val="008EA9"/>
                </a:solidFill>
              </a:rPr>
              <a:t>позволяет автоматически обмениваться </a:t>
            </a:r>
            <a:r>
              <a:rPr lang="ru-RU" altLang="zh-TW" sz="1400" dirty="0" err="1" smtClean="0">
                <a:solidFill>
                  <a:srgbClr val="008EA9"/>
                </a:solidFill>
              </a:rPr>
              <a:t>Ethernet</a:t>
            </a:r>
            <a:r>
              <a:rPr lang="ru-RU" altLang="zh-TW" sz="1400" dirty="0" smtClean="0">
                <a:solidFill>
                  <a:srgbClr val="008EA9"/>
                </a:solidFill>
              </a:rPr>
              <a:t> параметрами и функциями поиска между коммутаторами и конечным оборудованием</a:t>
            </a:r>
            <a:endParaRPr lang="en-US" altLang="zh-TW" sz="1400" dirty="0" smtClean="0">
              <a:solidFill>
                <a:srgbClr val="008EA9"/>
              </a:solidFill>
            </a:endParaRPr>
          </a:p>
          <a:p>
            <a:pPr marL="571500" lvl="1" indent="-228600">
              <a:spcBef>
                <a:spcPct val="35000"/>
              </a:spcBef>
              <a:buFont typeface="Arial" pitchFamily="34" charset="0"/>
              <a:buChar char="•"/>
            </a:pPr>
            <a:r>
              <a:rPr lang="ru-RU" altLang="zh-TW" sz="1400" dirty="0" smtClean="0">
                <a:solidFill>
                  <a:srgbClr val="008EA9"/>
                </a:solidFill>
              </a:rPr>
              <a:t>Цели </a:t>
            </a:r>
            <a:r>
              <a:rPr lang="en-US" altLang="zh-TW" sz="1400" dirty="0" smtClean="0">
                <a:solidFill>
                  <a:srgbClr val="008EA9"/>
                </a:solidFill>
              </a:rPr>
              <a:t>DCBX:</a:t>
            </a:r>
          </a:p>
          <a:p>
            <a:pPr marL="1085850" lvl="2" indent="-285750">
              <a:spcBef>
                <a:spcPct val="35000"/>
              </a:spcBef>
              <a:buFont typeface="Wingdings" pitchFamily="2" charset="2"/>
              <a:buChar char="ü"/>
            </a:pPr>
            <a:r>
              <a:rPr lang="ru-RU" altLang="zh-TW" sz="1400" dirty="0" smtClean="0">
                <a:solidFill>
                  <a:srgbClr val="008EA9"/>
                </a:solidFill>
              </a:rPr>
              <a:t>Поиск </a:t>
            </a:r>
            <a:r>
              <a:rPr lang="en-US" altLang="zh-TW" sz="1400" dirty="0" smtClean="0">
                <a:solidFill>
                  <a:srgbClr val="008EA9"/>
                </a:solidFill>
              </a:rPr>
              <a:t>DCB </a:t>
            </a:r>
            <a:r>
              <a:rPr lang="ru-RU" altLang="zh-TW" sz="1400" dirty="0" smtClean="0">
                <a:solidFill>
                  <a:srgbClr val="008EA9"/>
                </a:solidFill>
              </a:rPr>
              <a:t>возможностей у соседей</a:t>
            </a:r>
            <a:endParaRPr lang="en-US" altLang="zh-TW" sz="1400" dirty="0" smtClean="0">
              <a:solidFill>
                <a:srgbClr val="008EA9"/>
              </a:solidFill>
            </a:endParaRPr>
          </a:p>
          <a:p>
            <a:pPr marL="1085850" lvl="2" indent="-285750">
              <a:spcBef>
                <a:spcPct val="35000"/>
              </a:spcBef>
              <a:buFont typeface="Wingdings" pitchFamily="2" charset="2"/>
              <a:buChar char="ü"/>
            </a:pPr>
            <a:r>
              <a:rPr lang="ru-RU" altLang="zh-TW" sz="1400" dirty="0" smtClean="0">
                <a:solidFill>
                  <a:srgbClr val="008EA9"/>
                </a:solidFill>
              </a:rPr>
              <a:t>Функция </a:t>
            </a:r>
            <a:r>
              <a:rPr lang="en-US" altLang="zh-TW" sz="1400" dirty="0" smtClean="0">
                <a:solidFill>
                  <a:srgbClr val="008EA9"/>
                </a:solidFill>
              </a:rPr>
              <a:t>DBC </a:t>
            </a:r>
            <a:r>
              <a:rPr lang="ru-RU" altLang="zh-TW" sz="1400" dirty="0" smtClean="0">
                <a:solidFill>
                  <a:srgbClr val="008EA9"/>
                </a:solidFill>
              </a:rPr>
              <a:t>предусматривает согласование параметров и выявление каких-либо несоответствий конфигураций</a:t>
            </a:r>
            <a:endParaRPr lang="en-US" altLang="zh-TW" sz="1400" dirty="0" smtClean="0">
              <a:solidFill>
                <a:srgbClr val="008EA9"/>
              </a:solidFill>
            </a:endParaRPr>
          </a:p>
          <a:p>
            <a:pPr marL="1085850" lvl="2" indent="-285750">
              <a:spcBef>
                <a:spcPct val="35000"/>
              </a:spcBef>
              <a:buFont typeface="Wingdings" pitchFamily="2" charset="2"/>
              <a:buChar char="ü"/>
            </a:pPr>
            <a:r>
              <a:rPr lang="ru-RU" altLang="zh-TW" sz="1400" dirty="0" smtClean="0">
                <a:solidFill>
                  <a:srgbClr val="008EA9"/>
                </a:solidFill>
              </a:rPr>
              <a:t>Настройка </a:t>
            </a:r>
            <a:r>
              <a:rPr lang="en-US" altLang="zh-TW" sz="1400" dirty="0" smtClean="0">
                <a:solidFill>
                  <a:srgbClr val="008EA9"/>
                </a:solidFill>
              </a:rPr>
              <a:t>DCB </a:t>
            </a:r>
            <a:r>
              <a:rPr lang="ru-RU" altLang="zh-TW" sz="1400" dirty="0" smtClean="0">
                <a:solidFill>
                  <a:srgbClr val="008EA9"/>
                </a:solidFill>
              </a:rPr>
              <a:t>функций соседей</a:t>
            </a:r>
            <a:endParaRPr lang="zh-TW" altLang="en-US" sz="1400" dirty="0">
              <a:solidFill>
                <a:srgbClr val="008EA9"/>
              </a:solidFill>
            </a:endParaRPr>
          </a:p>
        </p:txBody>
      </p:sp>
      <p:grpSp>
        <p:nvGrpSpPr>
          <p:cNvPr id="84" name="群組 56"/>
          <p:cNvGrpSpPr/>
          <p:nvPr/>
        </p:nvGrpSpPr>
        <p:grpSpPr>
          <a:xfrm>
            <a:off x="3851920" y="2128941"/>
            <a:ext cx="4824536" cy="2824776"/>
            <a:chOff x="1697832" y="2730847"/>
            <a:chExt cx="5355748" cy="3329852"/>
          </a:xfrm>
        </p:grpSpPr>
        <p:pic>
          <p:nvPicPr>
            <p:cNvPr id="85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491" y="4031387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221" y="4018407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917" y="4450948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657" y="3469068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992" y="3469068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4456110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900" y="4879945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" name="群組 33"/>
            <p:cNvGrpSpPr/>
            <p:nvPr/>
          </p:nvGrpSpPr>
          <p:grpSpPr>
            <a:xfrm>
              <a:off x="4658030" y="3031163"/>
              <a:ext cx="465328" cy="335919"/>
              <a:chOff x="4282850" y="2498399"/>
              <a:chExt cx="465328" cy="335919"/>
            </a:xfrm>
          </p:grpSpPr>
          <p:pic>
            <p:nvPicPr>
              <p:cNvPr id="139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850" y="2498399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6577" y="2499038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514" y="2499038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3" name="雲朵形 18"/>
            <p:cNvSpPr/>
            <p:nvPr/>
          </p:nvSpPr>
          <p:spPr>
            <a:xfrm>
              <a:off x="3342480" y="2730847"/>
              <a:ext cx="3711100" cy="267679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pic>
          <p:nvPicPr>
            <p:cNvPr id="94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180" y="4449760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437" y="4450948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73" y="4917230"/>
              <a:ext cx="465328" cy="34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5" descr="D:\Tools\Dlink\D-Link Icon Library\Security\Generic Serve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164" y="4865524"/>
              <a:ext cx="232664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8" name="直線單箭頭接點 36"/>
            <p:cNvCxnSpPr/>
            <p:nvPr/>
          </p:nvCxnSpPr>
          <p:spPr>
            <a:xfrm flipV="1">
              <a:off x="4624981" y="3348035"/>
              <a:ext cx="208764" cy="1917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43"/>
            <p:cNvCxnSpPr/>
            <p:nvPr/>
          </p:nvCxnSpPr>
          <p:spPr>
            <a:xfrm flipV="1">
              <a:off x="5623509" y="3370965"/>
              <a:ext cx="215902" cy="18096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45"/>
            <p:cNvCxnSpPr/>
            <p:nvPr/>
          </p:nvCxnSpPr>
          <p:spPr>
            <a:xfrm>
              <a:off x="4743707" y="3662517"/>
              <a:ext cx="576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51"/>
            <p:cNvCxnSpPr/>
            <p:nvPr/>
          </p:nvCxnSpPr>
          <p:spPr>
            <a:xfrm>
              <a:off x="4781549" y="4186872"/>
              <a:ext cx="52094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52"/>
            <p:cNvCxnSpPr/>
            <p:nvPr/>
          </p:nvCxnSpPr>
          <p:spPr>
            <a:xfrm>
              <a:off x="4255265" y="4634726"/>
              <a:ext cx="576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53"/>
            <p:cNvCxnSpPr/>
            <p:nvPr/>
          </p:nvCxnSpPr>
          <p:spPr>
            <a:xfrm>
              <a:off x="4537228" y="3789018"/>
              <a:ext cx="5718" cy="2520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63"/>
            <p:cNvCxnSpPr/>
            <p:nvPr/>
          </p:nvCxnSpPr>
          <p:spPr>
            <a:xfrm>
              <a:off x="5521656" y="3792204"/>
              <a:ext cx="5718" cy="26924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64"/>
            <p:cNvCxnSpPr/>
            <p:nvPr/>
          </p:nvCxnSpPr>
          <p:spPr>
            <a:xfrm flipH="1">
              <a:off x="4182850" y="4293385"/>
              <a:ext cx="252000" cy="23876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67"/>
            <p:cNvCxnSpPr/>
            <p:nvPr/>
          </p:nvCxnSpPr>
          <p:spPr>
            <a:xfrm flipH="1">
              <a:off x="5117499" y="4302911"/>
              <a:ext cx="299406" cy="23876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68"/>
            <p:cNvCxnSpPr/>
            <p:nvPr/>
          </p:nvCxnSpPr>
          <p:spPr>
            <a:xfrm flipH="1">
              <a:off x="4631846" y="4720900"/>
              <a:ext cx="299406" cy="23876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69"/>
            <p:cNvCxnSpPr/>
            <p:nvPr/>
          </p:nvCxnSpPr>
          <p:spPr>
            <a:xfrm>
              <a:off x="4642646" y="4296559"/>
              <a:ext cx="289246" cy="2355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單箭頭接點 72"/>
            <p:cNvCxnSpPr/>
            <p:nvPr/>
          </p:nvCxnSpPr>
          <p:spPr>
            <a:xfrm>
              <a:off x="4176581" y="4733198"/>
              <a:ext cx="216000" cy="21598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單箭頭接點 73"/>
            <p:cNvCxnSpPr/>
            <p:nvPr/>
          </p:nvCxnSpPr>
          <p:spPr>
            <a:xfrm flipV="1">
              <a:off x="5745222" y="4195467"/>
              <a:ext cx="396000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單箭頭接點 78"/>
            <p:cNvCxnSpPr/>
            <p:nvPr/>
          </p:nvCxnSpPr>
          <p:spPr>
            <a:xfrm flipH="1">
              <a:off x="4117851" y="5144303"/>
              <a:ext cx="299406" cy="238766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單箭頭接點 79"/>
            <p:cNvCxnSpPr/>
            <p:nvPr/>
          </p:nvCxnSpPr>
          <p:spPr>
            <a:xfrm flipV="1">
              <a:off x="3342480" y="4634726"/>
              <a:ext cx="5040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單箭頭接點 86"/>
            <p:cNvCxnSpPr/>
            <p:nvPr/>
          </p:nvCxnSpPr>
          <p:spPr>
            <a:xfrm flipV="1">
              <a:off x="2509837" y="4629338"/>
              <a:ext cx="4320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單箭頭接點 87"/>
            <p:cNvCxnSpPr/>
            <p:nvPr/>
          </p:nvCxnSpPr>
          <p:spPr>
            <a:xfrm>
              <a:off x="1988662" y="4375032"/>
              <a:ext cx="206488" cy="14527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單箭頭接點 88"/>
            <p:cNvCxnSpPr/>
            <p:nvPr/>
          </p:nvCxnSpPr>
          <p:spPr>
            <a:xfrm flipH="1">
              <a:off x="1988662" y="4715736"/>
              <a:ext cx="238446" cy="18161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90"/>
            <p:cNvCxnSpPr/>
            <p:nvPr/>
          </p:nvCxnSpPr>
          <p:spPr>
            <a:xfrm flipH="1">
              <a:off x="2857500" y="4720498"/>
              <a:ext cx="199874" cy="24211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91"/>
            <p:cNvCxnSpPr/>
            <p:nvPr/>
          </p:nvCxnSpPr>
          <p:spPr>
            <a:xfrm>
              <a:off x="2373389" y="4715736"/>
              <a:ext cx="272895" cy="21780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95"/>
            <p:cNvCxnSpPr/>
            <p:nvPr/>
          </p:nvCxnSpPr>
          <p:spPr>
            <a:xfrm>
              <a:off x="2922332" y="5090458"/>
              <a:ext cx="14040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字方塊 105"/>
            <p:cNvSpPr txBox="1"/>
            <p:nvPr/>
          </p:nvSpPr>
          <p:spPr>
            <a:xfrm>
              <a:off x="2433682" y="5365296"/>
              <a:ext cx="977303" cy="653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TW" sz="1000" b="1" dirty="0" smtClean="0">
                  <a:solidFill>
                    <a:srgbClr val="008EA9"/>
                  </a:solidFill>
                </a:rPr>
                <a:t>Устаревшие</a:t>
              </a:r>
              <a:r>
                <a:rPr lang="en-US" altLang="zh-TW" sz="1000" b="1" dirty="0" smtClean="0">
                  <a:solidFill>
                    <a:srgbClr val="008EA9"/>
                  </a:solidFill>
                </a:rPr>
                <a:t> </a:t>
              </a:r>
              <a:endParaRPr lang="ru-RU" altLang="zh-TW" sz="1000" b="1" dirty="0" smtClean="0">
                <a:solidFill>
                  <a:srgbClr val="008EA9"/>
                </a:solidFill>
              </a:endParaRPr>
            </a:p>
            <a:p>
              <a:pPr algn="ctr"/>
              <a:r>
                <a:rPr lang="en-US" altLang="zh-TW" sz="1000" b="1" dirty="0" smtClean="0">
                  <a:solidFill>
                    <a:srgbClr val="008EA9"/>
                  </a:solidFill>
                </a:rPr>
                <a:t>Ethernet</a:t>
              </a:r>
            </a:p>
            <a:p>
              <a:pPr algn="ctr"/>
              <a:r>
                <a:rPr lang="ru-RU" altLang="zh-TW" sz="1000" b="1" dirty="0" smtClean="0">
                  <a:solidFill>
                    <a:srgbClr val="008EA9"/>
                  </a:solidFill>
                </a:rPr>
                <a:t>сети</a:t>
              </a:r>
              <a:endParaRPr lang="zh-TW" altLang="en-US" sz="1000" b="1" dirty="0">
                <a:solidFill>
                  <a:srgbClr val="008EA9"/>
                </a:solidFill>
              </a:endParaRPr>
            </a:p>
          </p:txBody>
        </p:sp>
        <p:sp>
          <p:nvSpPr>
            <p:cNvPr id="120" name="文字方塊 106"/>
            <p:cNvSpPr txBox="1"/>
            <p:nvPr/>
          </p:nvSpPr>
          <p:spPr>
            <a:xfrm>
              <a:off x="3005137" y="4703929"/>
              <a:ext cx="959508" cy="653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TW" sz="1000" dirty="0" smtClean="0"/>
                <a:t>Устаревшие </a:t>
              </a:r>
            </a:p>
            <a:p>
              <a:pPr algn="ctr"/>
              <a:r>
                <a:rPr lang="en-US" altLang="zh-TW" sz="1000" dirty="0" smtClean="0"/>
                <a:t>Ethernet</a:t>
              </a:r>
            </a:p>
            <a:p>
              <a:pPr algn="ctr"/>
              <a:r>
                <a:rPr lang="ru-RU" altLang="zh-TW" sz="1000" dirty="0" smtClean="0"/>
                <a:t>связи</a:t>
              </a:r>
              <a:endParaRPr lang="zh-TW" altLang="en-US" sz="1000" dirty="0"/>
            </a:p>
          </p:txBody>
        </p:sp>
        <p:sp>
          <p:nvSpPr>
            <p:cNvPr id="121" name="文字方塊 107"/>
            <p:cNvSpPr txBox="1"/>
            <p:nvPr/>
          </p:nvSpPr>
          <p:spPr>
            <a:xfrm>
              <a:off x="4807839" y="5407645"/>
              <a:ext cx="1141026" cy="65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 dirty="0" smtClean="0">
                  <a:solidFill>
                    <a:srgbClr val="008EA9"/>
                  </a:solidFill>
                </a:rPr>
                <a:t>Data Center Ethernet </a:t>
              </a:r>
              <a:r>
                <a:rPr lang="ru-RU" altLang="zh-TW" sz="1000" b="1" dirty="0" smtClean="0">
                  <a:solidFill>
                    <a:srgbClr val="008EA9"/>
                  </a:solidFill>
                </a:rPr>
                <a:t>Облако</a:t>
              </a:r>
              <a:endParaRPr lang="zh-TW" altLang="en-US" sz="1000" b="1" dirty="0">
                <a:solidFill>
                  <a:srgbClr val="008EA9"/>
                </a:solidFill>
              </a:endParaRPr>
            </a:p>
          </p:txBody>
        </p:sp>
        <p:sp>
          <p:nvSpPr>
            <p:cNvPr id="122" name="文字方塊 110"/>
            <p:cNvSpPr txBox="1"/>
            <p:nvPr/>
          </p:nvSpPr>
          <p:spPr>
            <a:xfrm>
              <a:off x="4708295" y="3909548"/>
              <a:ext cx="646825" cy="29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 dirty="0" smtClean="0">
                  <a:solidFill>
                    <a:srgbClr val="FF0000"/>
                  </a:solidFill>
                </a:rPr>
                <a:t>DCBX</a:t>
              </a:r>
              <a:endParaRPr lang="zh-TW" altLang="en-US" sz="1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3" name="群組 38"/>
            <p:cNvGrpSpPr/>
            <p:nvPr/>
          </p:nvGrpSpPr>
          <p:grpSpPr>
            <a:xfrm>
              <a:off x="5597478" y="3028291"/>
              <a:ext cx="633360" cy="471097"/>
              <a:chOff x="6010623" y="2533314"/>
              <a:chExt cx="633360" cy="471097"/>
            </a:xfrm>
          </p:grpSpPr>
          <p:pic>
            <p:nvPicPr>
              <p:cNvPr id="134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623" y="2533314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0119" y="2564270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0931" y="2603024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961" y="2638743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1319" y="2669131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群組 39"/>
            <p:cNvGrpSpPr/>
            <p:nvPr/>
          </p:nvGrpSpPr>
          <p:grpSpPr>
            <a:xfrm>
              <a:off x="6126505" y="4031387"/>
              <a:ext cx="348996" cy="357962"/>
              <a:chOff x="6757985" y="3919535"/>
              <a:chExt cx="348996" cy="357962"/>
            </a:xfrm>
          </p:grpSpPr>
          <p:pic>
            <p:nvPicPr>
              <p:cNvPr id="132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7985" y="3919535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4317" y="3942217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5" name="群組 40"/>
            <p:cNvGrpSpPr/>
            <p:nvPr/>
          </p:nvGrpSpPr>
          <p:grpSpPr>
            <a:xfrm>
              <a:off x="1697832" y="4088602"/>
              <a:ext cx="348996" cy="359069"/>
              <a:chOff x="1446212" y="3791735"/>
              <a:chExt cx="348996" cy="359069"/>
            </a:xfrm>
          </p:grpSpPr>
          <p:pic>
            <p:nvPicPr>
              <p:cNvPr id="130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212" y="3791735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2544" y="3815524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群組 55"/>
            <p:cNvGrpSpPr/>
            <p:nvPr/>
          </p:nvGrpSpPr>
          <p:grpSpPr>
            <a:xfrm>
              <a:off x="3829567" y="5328106"/>
              <a:ext cx="348996" cy="357278"/>
              <a:chOff x="3676958" y="5372102"/>
              <a:chExt cx="348996" cy="357278"/>
            </a:xfrm>
          </p:grpSpPr>
          <p:pic>
            <p:nvPicPr>
              <p:cNvPr id="128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958" y="5372102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5" descr="D:\Tools\Dlink\D-Link Icon Library\Security\Generic Serve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3290" y="5394100"/>
                <a:ext cx="232664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7" name="文字方塊 108"/>
            <p:cNvSpPr txBox="1"/>
            <p:nvPr/>
          </p:nvSpPr>
          <p:spPr>
            <a:xfrm>
              <a:off x="5696975" y="3460246"/>
              <a:ext cx="1141026" cy="47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Data Center Ethernet </a:t>
              </a:r>
              <a:r>
                <a:rPr lang="ru-RU" altLang="zh-TW" sz="1000" dirty="0" smtClean="0"/>
                <a:t>связи</a:t>
              </a:r>
              <a:endParaRPr lang="zh-TW" alt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zh-TW" dirty="0" smtClean="0"/>
              <a:t>Спасибо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037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6"/>
          <p:cNvSpPr/>
          <p:nvPr/>
        </p:nvSpPr>
        <p:spPr>
          <a:xfrm>
            <a:off x="252000" y="1203598"/>
            <a:ext cx="4320000" cy="25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915566"/>
            <a:ext cx="4680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/>
          </a:p>
          <a:p>
            <a:r>
              <a:rPr lang="ru-RU" sz="1400" dirty="0" smtClean="0"/>
              <a:t>Позиционирование</a:t>
            </a:r>
            <a:endParaRPr lang="en-GB" dirty="0" smtClean="0"/>
          </a:p>
          <a:p>
            <a:pPr lvl="1"/>
            <a:r>
              <a:rPr lang="ru-RU" altLang="zh-TW" sz="1000" i="1" dirty="0" smtClean="0"/>
              <a:t>Коммутатор Ядра/Агрегации для</a:t>
            </a:r>
            <a:r>
              <a:rPr lang="en-GB" altLang="zh-TW" sz="1000" i="1" dirty="0" smtClean="0"/>
              <a:t> SMB/SME</a:t>
            </a:r>
          </a:p>
          <a:p>
            <a:pPr lvl="1"/>
            <a:r>
              <a:rPr lang="ru-RU" altLang="zh-TW" sz="1000" i="1" dirty="0" smtClean="0"/>
              <a:t>Коммутатор Агрегации для</a:t>
            </a:r>
            <a:r>
              <a:rPr lang="en-GB" altLang="zh-TW" sz="1000" i="1" dirty="0" smtClean="0"/>
              <a:t> </a:t>
            </a:r>
            <a:r>
              <a:rPr lang="ru-RU" altLang="zh-TW" sz="1000" i="1" dirty="0" smtClean="0"/>
              <a:t>Кампуса/Сетей провайдеров</a:t>
            </a:r>
            <a:endParaRPr lang="en-GB" altLang="zh-TW" sz="1050" i="1" dirty="0" smtClean="0"/>
          </a:p>
          <a:p>
            <a:pPr lvl="1"/>
            <a:r>
              <a:rPr lang="ru-RU" altLang="zh-TW" sz="1000" i="1" dirty="0" smtClean="0"/>
              <a:t>Агрегация Серверной фермы</a:t>
            </a:r>
            <a:endParaRPr lang="en-GB" altLang="zh-TW" sz="1000" i="1" dirty="0" smtClean="0"/>
          </a:p>
          <a:p>
            <a:r>
              <a:rPr lang="ru-RU" sz="1400" dirty="0" smtClean="0"/>
              <a:t>Обзор продукта</a:t>
            </a:r>
            <a:endParaRPr lang="en-US" dirty="0" smtClean="0"/>
          </a:p>
          <a:p>
            <a:pPr lvl="1"/>
            <a:r>
              <a:rPr lang="ru-RU" sz="1000" i="1" dirty="0" smtClean="0"/>
              <a:t>Основные характеристики</a:t>
            </a:r>
            <a:endParaRPr lang="en-US" sz="1000" i="1" dirty="0" smtClean="0"/>
          </a:p>
          <a:p>
            <a:pPr lvl="1"/>
            <a:r>
              <a:rPr lang="ru-RU" sz="1000" i="1" dirty="0" smtClean="0"/>
              <a:t>Аппаратный дизайн высокой доступности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Физическое </a:t>
            </a:r>
            <a:r>
              <a:rPr lang="ru-RU" sz="1000" i="1" dirty="0" err="1" smtClean="0"/>
              <a:t>стекирование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Аксессуары</a:t>
            </a:r>
            <a:endParaRPr lang="en-GB" sz="1200" i="1" dirty="0" smtClean="0"/>
          </a:p>
          <a:p>
            <a:r>
              <a:rPr lang="ru-RU" sz="1400" dirty="0" smtClean="0"/>
              <a:t>Анонс технологий</a:t>
            </a:r>
            <a:endParaRPr lang="en-GB" dirty="0" smtClean="0"/>
          </a:p>
          <a:p>
            <a:pPr lvl="1"/>
            <a:r>
              <a:rPr lang="en-US" altLang="zh-TW" sz="1000" i="1" dirty="0" smtClean="0"/>
              <a:t>IEEE 802.1Qbb Priority-based Flow Control (PFC)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IEEE 802.1Qaz Enhanced Transmission Selection (ETS)</a:t>
            </a:r>
            <a:endParaRPr lang="ru-RU" altLang="zh-TW" sz="1000" i="1" dirty="0" smtClean="0"/>
          </a:p>
          <a:p>
            <a:pPr lvl="1"/>
            <a:r>
              <a:rPr lang="fr-FR" altLang="zh-TW" sz="1000" i="1" dirty="0" smtClean="0"/>
              <a:t>IEEE 802.1Qau Congestion Notification (QCN)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Data Center Bridging Exchange Protocol (DCBX)</a:t>
            </a:r>
            <a:endParaRPr lang="en-GB" sz="1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2427734"/>
            <a:ext cx="3540393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70591" y="2805091"/>
            <a:ext cx="1383531" cy="398644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ru-RU" altLang="zh-TW" dirty="0" smtClean="0"/>
              <a:t>Позиционирование</a:t>
            </a:r>
            <a:r>
              <a:rPr lang="en-GB" altLang="zh-TW" dirty="0"/>
              <a:t/>
            </a:r>
            <a:br>
              <a:rPr lang="en-GB" altLang="zh-TW" dirty="0"/>
            </a:br>
            <a:r>
              <a:rPr lang="ru-RU" altLang="zh-TW" sz="1800" i="1" dirty="0" smtClean="0"/>
              <a:t>Коммутатор Ядра/Агрегации для </a:t>
            </a:r>
            <a:r>
              <a:rPr lang="en-GB" altLang="zh-TW" sz="1800" i="1" dirty="0" smtClean="0"/>
              <a:t>SMB/SME</a:t>
            </a:r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5777693" y="4107623"/>
            <a:ext cx="718745" cy="768383"/>
            <a:chOff x="1020564" y="4175987"/>
            <a:chExt cx="718745" cy="768383"/>
          </a:xfrm>
        </p:grpSpPr>
        <p:pic>
          <p:nvPicPr>
            <p:cNvPr id="10" name="Picture 7" descr="D:\Tools\Dlink\D-Link Icon Library\People\Female with Desktop 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13" y="4275935"/>
              <a:ext cx="390302" cy="23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D:\Tools\Dlink\D-Link Icon Library\People\Male with Desktop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37" y="4464019"/>
              <a:ext cx="390302" cy="23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圓角矩形 11"/>
            <p:cNvSpPr/>
            <p:nvPr/>
          </p:nvSpPr>
          <p:spPr>
            <a:xfrm>
              <a:off x="1020564" y="4175987"/>
              <a:ext cx="718745" cy="550768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112875" y="4698149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accent5">
                      <a:lumMod val="75000"/>
                    </a:schemeClr>
                  </a:solidFill>
                </a:rPr>
                <a:t>VLAN1</a:t>
              </a:r>
              <a:endParaRPr lang="zh-TW" altLang="en-US" sz="1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7041996" y="4100835"/>
            <a:ext cx="718745" cy="773826"/>
            <a:chOff x="2252109" y="4175987"/>
            <a:chExt cx="718745" cy="773826"/>
          </a:xfrm>
        </p:grpSpPr>
        <p:pic>
          <p:nvPicPr>
            <p:cNvPr id="16" name="Picture 7" descr="D:\Tools\Dlink\D-Link Icon Library\People\Female with Desktop 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158" y="4275935"/>
              <a:ext cx="390302" cy="23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D:\Tools\Dlink\D-Link Icon Library\People\Male with Desktop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782" y="4464019"/>
              <a:ext cx="390302" cy="23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圓角矩形 17"/>
            <p:cNvSpPr/>
            <p:nvPr/>
          </p:nvSpPr>
          <p:spPr>
            <a:xfrm>
              <a:off x="2252109" y="4175987"/>
              <a:ext cx="718745" cy="550768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44420" y="4703592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accent5">
                      <a:lumMod val="75000"/>
                    </a:schemeClr>
                  </a:solidFill>
                </a:rPr>
                <a:t>VLAN2</a:t>
              </a:r>
              <a:endParaRPr lang="zh-TW" altLang="en-US" sz="1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21" name="直線接點 20"/>
          <p:cNvCxnSpPr>
            <a:stCxn id="48" idx="0"/>
          </p:cNvCxnSpPr>
          <p:nvPr/>
        </p:nvCxnSpPr>
        <p:spPr>
          <a:xfrm flipV="1">
            <a:off x="5980185" y="3087471"/>
            <a:ext cx="799447" cy="75664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endCxn id="49" idx="0"/>
          </p:cNvCxnSpPr>
          <p:nvPr/>
        </p:nvCxnSpPr>
        <p:spPr>
          <a:xfrm>
            <a:off x="6779632" y="3087471"/>
            <a:ext cx="437903" cy="738852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內容版面配置區 2"/>
          <p:cNvSpPr txBox="1">
            <a:spLocks/>
          </p:cNvSpPr>
          <p:nvPr/>
        </p:nvSpPr>
        <p:spPr>
          <a:xfrm>
            <a:off x="251520" y="915566"/>
            <a:ext cx="85689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ru-RU" altLang="zh-TW" sz="1600" dirty="0" smtClean="0">
                <a:solidFill>
                  <a:srgbClr val="008EA9"/>
                </a:solidFill>
              </a:rPr>
              <a:t>Высокоскоростная сетевая инфраструктура</a:t>
            </a:r>
            <a:endParaRPr lang="en-US" altLang="zh-TW" sz="1600" dirty="0" smtClean="0">
              <a:solidFill>
                <a:srgbClr val="008EA9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altLang="zh-TW" sz="1200" dirty="0" smtClean="0">
                <a:solidFill>
                  <a:srgbClr val="008EA9"/>
                </a:solidFill>
              </a:rPr>
              <a:t>10GbE </a:t>
            </a:r>
            <a:r>
              <a:rPr lang="ru-RU" altLang="zh-TW" sz="1200" dirty="0" smtClean="0">
                <a:solidFill>
                  <a:srgbClr val="008EA9"/>
                </a:solidFill>
              </a:rPr>
              <a:t>исполнение для каждого подключения, которое поддерживает маршрутизацию и коммутацию на скорости подключения.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>
              <a:spcBef>
                <a:spcPts val="500"/>
              </a:spcBef>
            </a:pPr>
            <a:r>
              <a:rPr lang="ru-RU" altLang="zh-TW" sz="1600" dirty="0" smtClean="0">
                <a:solidFill>
                  <a:srgbClr val="008EA9"/>
                </a:solidFill>
              </a:rPr>
              <a:t>Разнообразие интерфейсов </a:t>
            </a:r>
            <a:endParaRPr lang="en-US" altLang="zh-TW" sz="1600" dirty="0" smtClean="0">
              <a:solidFill>
                <a:srgbClr val="008EA9"/>
              </a:solidFill>
            </a:endParaRPr>
          </a:p>
          <a:p>
            <a:pPr lvl="1">
              <a:spcBef>
                <a:spcPts val="5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Высокая плотность портов</a:t>
            </a:r>
            <a:r>
              <a:rPr lang="en-US" altLang="zh-TW" sz="1200" dirty="0" smtClean="0">
                <a:solidFill>
                  <a:srgbClr val="008EA9"/>
                </a:solidFill>
              </a:rPr>
              <a:t> 10GBASE-T </a:t>
            </a:r>
            <a:r>
              <a:rPr lang="ru-RU" altLang="zh-TW" sz="1200" dirty="0" smtClean="0">
                <a:solidFill>
                  <a:srgbClr val="008EA9"/>
                </a:solidFill>
              </a:rPr>
              <a:t>или </a:t>
            </a:r>
            <a:r>
              <a:rPr lang="en-US" altLang="zh-TW" sz="1200" dirty="0" smtClean="0">
                <a:solidFill>
                  <a:srgbClr val="008EA9"/>
                </a:solidFill>
              </a:rPr>
              <a:t>SFP+</a:t>
            </a:r>
            <a:r>
              <a:rPr lang="ru-RU" altLang="zh-TW" sz="1200" dirty="0" smtClean="0">
                <a:solidFill>
                  <a:srgbClr val="008EA9"/>
                </a:solidFill>
              </a:rPr>
              <a:t>.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>
              <a:spcBef>
                <a:spcPts val="5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Поддержка</a:t>
            </a:r>
            <a:r>
              <a:rPr lang="en-US" altLang="zh-TW" sz="1200" dirty="0" smtClean="0">
                <a:solidFill>
                  <a:srgbClr val="008EA9"/>
                </a:solidFill>
              </a:rPr>
              <a:t> USB </a:t>
            </a:r>
            <a:r>
              <a:rPr lang="ru-RU" altLang="zh-TW" sz="1200" dirty="0" smtClean="0">
                <a:solidFill>
                  <a:srgbClr val="008EA9"/>
                </a:solidFill>
              </a:rPr>
              <a:t>интерфейса</a:t>
            </a:r>
            <a:r>
              <a:rPr lang="en-US" altLang="zh-TW" sz="1200" dirty="0" smtClean="0">
                <a:solidFill>
                  <a:srgbClr val="008EA9"/>
                </a:solidFill>
              </a:rPr>
              <a:t>, </a:t>
            </a:r>
            <a:r>
              <a:rPr lang="ru-RU" altLang="zh-TW" sz="1200" dirty="0" smtClean="0">
                <a:solidFill>
                  <a:srgbClr val="008EA9"/>
                </a:solidFill>
              </a:rPr>
              <a:t>сигнального порта</a:t>
            </a:r>
            <a:r>
              <a:rPr lang="en-US" altLang="zh-TW" sz="1200" dirty="0" smtClean="0">
                <a:solidFill>
                  <a:srgbClr val="008EA9"/>
                </a:solidFill>
              </a:rPr>
              <a:t>, RJ45/mini-USB </a:t>
            </a:r>
            <a:r>
              <a:rPr lang="ru-RU" altLang="zh-TW" sz="1200" dirty="0" smtClean="0">
                <a:solidFill>
                  <a:srgbClr val="008EA9"/>
                </a:solidFill>
              </a:rPr>
              <a:t>консольного порта</a:t>
            </a:r>
            <a:r>
              <a:rPr lang="en-US" altLang="zh-TW" sz="1200" dirty="0" smtClean="0">
                <a:solidFill>
                  <a:srgbClr val="008EA9"/>
                </a:solidFill>
              </a:rPr>
              <a:t>.</a:t>
            </a:r>
          </a:p>
          <a:p>
            <a:pPr>
              <a:spcBef>
                <a:spcPts val="500"/>
              </a:spcBef>
            </a:pPr>
            <a:r>
              <a:rPr lang="ru-RU" altLang="zh-TW" sz="1600" dirty="0" smtClean="0">
                <a:solidFill>
                  <a:srgbClr val="008EA9"/>
                </a:solidFill>
              </a:rPr>
              <a:t>Высокая доступность</a:t>
            </a:r>
            <a:endParaRPr lang="en-US" altLang="zh-TW" sz="1600" dirty="0" smtClean="0">
              <a:solidFill>
                <a:srgbClr val="008EA9"/>
              </a:solidFill>
            </a:endParaRPr>
          </a:p>
          <a:p>
            <a:pPr lvl="1">
              <a:spcBef>
                <a:spcPts val="5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Модульный дизайн блоков питания и вентиляторов.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>
              <a:spcBef>
                <a:spcPts val="5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Использование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r>
              <a:rPr lang="ru-RU" altLang="zh-TW" sz="1200" dirty="0" smtClean="0">
                <a:solidFill>
                  <a:srgbClr val="008EA9"/>
                </a:solidFill>
              </a:rPr>
              <a:t>функций </a:t>
            </a:r>
            <a:r>
              <a:rPr lang="en-US" altLang="zh-TW" sz="1200" dirty="0" smtClean="0">
                <a:solidFill>
                  <a:srgbClr val="008EA9"/>
                </a:solidFill>
              </a:rPr>
              <a:t>VRRP</a:t>
            </a:r>
            <a:r>
              <a:rPr lang="ru-RU" altLang="zh-TW" sz="1200" dirty="0" smtClean="0">
                <a:solidFill>
                  <a:srgbClr val="008EA9"/>
                </a:solidFill>
              </a:rPr>
              <a:t> и аппаратного стекирования</a:t>
            </a:r>
            <a:r>
              <a:rPr lang="en-US" altLang="zh-TW" sz="1200" dirty="0" smtClean="0">
                <a:solidFill>
                  <a:srgbClr val="008EA9"/>
                </a:solidFill>
              </a:rPr>
              <a:t>. 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1187624" y="3389057"/>
            <a:ext cx="2886156" cy="1544933"/>
            <a:chOff x="5924900" y="3124053"/>
            <a:chExt cx="2886156" cy="1544933"/>
          </a:xfrm>
        </p:grpSpPr>
        <p:grpSp>
          <p:nvGrpSpPr>
            <p:cNvPr id="30" name="群組 29"/>
            <p:cNvGrpSpPr/>
            <p:nvPr/>
          </p:nvGrpSpPr>
          <p:grpSpPr>
            <a:xfrm>
              <a:off x="8085170" y="3900603"/>
              <a:ext cx="718745" cy="768383"/>
              <a:chOff x="3781247" y="4155926"/>
              <a:chExt cx="718745" cy="768383"/>
            </a:xfrm>
          </p:grpSpPr>
          <p:pic>
            <p:nvPicPr>
              <p:cNvPr id="31" name="Picture 7" descr="D:\Tools\Dlink\D-Link Icon Library\People\Female with Desktop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3296" y="4255874"/>
                <a:ext cx="390302" cy="234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3" descr="D:\Tools\Dlink\D-Link Icon Library\People\Male with Desktop_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4443958"/>
                <a:ext cx="390302" cy="237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圓角矩形 32"/>
              <p:cNvSpPr/>
              <p:nvPr/>
            </p:nvSpPr>
            <p:spPr>
              <a:xfrm>
                <a:off x="3781247" y="4155926"/>
                <a:ext cx="718745" cy="55076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3873558" y="4678088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VLAN1</a:t>
                </a:r>
                <a:endParaRPr lang="zh-TW" altLang="en-U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8092311" y="3124053"/>
              <a:ext cx="718745" cy="773826"/>
              <a:chOff x="3781247" y="4155926"/>
              <a:chExt cx="718745" cy="773826"/>
            </a:xfrm>
          </p:grpSpPr>
          <p:pic>
            <p:nvPicPr>
              <p:cNvPr id="36" name="Picture 7" descr="D:\Tools\Dlink\D-Link Icon Library\People\Female with Desktop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3296" y="4255874"/>
                <a:ext cx="390302" cy="234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3" descr="D:\Tools\Dlink\D-Link Icon Library\People\Male with Desktop_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4443958"/>
                <a:ext cx="390302" cy="237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圓角矩形 37"/>
              <p:cNvSpPr/>
              <p:nvPr/>
            </p:nvSpPr>
            <p:spPr>
              <a:xfrm>
                <a:off x="3781247" y="4155926"/>
                <a:ext cx="718745" cy="550768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3873558" y="4683531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VLAN2</a:t>
                </a:r>
                <a:endParaRPr lang="zh-TW" altLang="en-U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43" name="直線接點 42"/>
            <p:cNvCxnSpPr/>
            <p:nvPr/>
          </p:nvCxnSpPr>
          <p:spPr>
            <a:xfrm flipV="1">
              <a:off x="7168774" y="3449958"/>
              <a:ext cx="520972" cy="20001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7168774" y="4010010"/>
              <a:ext cx="546527" cy="21927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6" name="群組 45"/>
            <p:cNvGrpSpPr/>
            <p:nvPr/>
          </p:nvGrpSpPr>
          <p:grpSpPr>
            <a:xfrm>
              <a:off x="5924900" y="3238688"/>
              <a:ext cx="1265511" cy="995994"/>
              <a:chOff x="5924900" y="3238688"/>
              <a:chExt cx="1265511" cy="995994"/>
            </a:xfrm>
          </p:grpSpPr>
          <p:sp>
            <p:nvSpPr>
              <p:cNvPr id="41" name="圓角矩形 40"/>
              <p:cNvSpPr/>
              <p:nvPr/>
            </p:nvSpPr>
            <p:spPr>
              <a:xfrm>
                <a:off x="5924900" y="3412086"/>
                <a:ext cx="1265511" cy="8225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6274615" y="3238688"/>
                <a:ext cx="579010" cy="24622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>
                    <a:solidFill>
                      <a:schemeClr val="bg1"/>
                    </a:solidFill>
                  </a:rPr>
                  <a:t>VRRP</a:t>
                </a:r>
                <a:endParaRPr lang="zh-TW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文字方塊 41"/>
          <p:cNvSpPr txBox="1"/>
          <p:nvPr/>
        </p:nvSpPr>
        <p:spPr>
          <a:xfrm>
            <a:off x="6003941" y="2555333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b="1" u="sng" dirty="0" smtClean="0"/>
              <a:t>Inter-VLAN Routing</a:t>
            </a:r>
            <a:endParaRPr lang="zh-TW" altLang="en-US" sz="1100" b="1" u="sng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7862" y="3844111"/>
            <a:ext cx="1104645" cy="335810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65212" y="3826323"/>
            <a:ext cx="1104645" cy="335810"/>
          </a:xfrm>
          <a:prstGeom prst="rect">
            <a:avLst/>
          </a:prstGeom>
        </p:spPr>
      </p:pic>
      <p:sp>
        <p:nvSpPr>
          <p:cNvPr id="50" name="文字方塊 49"/>
          <p:cNvSpPr txBox="1"/>
          <p:nvPr/>
        </p:nvSpPr>
        <p:spPr>
          <a:xfrm>
            <a:off x="5076056" y="3682204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i="1" dirty="0" smtClean="0"/>
              <a:t>DGS-1510-28X</a:t>
            </a:r>
            <a:endParaRPr lang="zh-TW" altLang="en-US" sz="1000" b="1" i="1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266972" y="3606907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i="1" dirty="0" smtClean="0"/>
              <a:t>DGS-1510-28X</a:t>
            </a:r>
            <a:endParaRPr lang="zh-TW" altLang="en-US" sz="1000" b="1" i="1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244857" y="2803521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i="1" dirty="0" smtClean="0"/>
              <a:t>DXS-3400</a:t>
            </a:r>
            <a:endParaRPr lang="zh-TW" altLang="en-US" sz="1000" b="1" i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1268499" y="3814968"/>
            <a:ext cx="1125686" cy="544302"/>
            <a:chOff x="4229116" y="3354338"/>
            <a:chExt cx="1125686" cy="544302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9117" y="3574291"/>
              <a:ext cx="1125685" cy="324349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9116" y="3354338"/>
              <a:ext cx="1125685" cy="324349"/>
            </a:xfrm>
            <a:prstGeom prst="rect">
              <a:avLst/>
            </a:prstGeom>
          </p:spPr>
        </p:pic>
      </p:grpSp>
      <p:sp>
        <p:nvSpPr>
          <p:cNvPr id="14" name="弧形箭號 (下彎) 13"/>
          <p:cNvSpPr/>
          <p:nvPr/>
        </p:nvSpPr>
        <p:spPr>
          <a:xfrm>
            <a:off x="5964198" y="2937747"/>
            <a:ext cx="1538773" cy="1046346"/>
          </a:xfrm>
          <a:prstGeom prst="curvedDownArrow">
            <a:avLst>
              <a:gd name="adj1" fmla="val 21552"/>
              <a:gd name="adj2" fmla="val 47732"/>
              <a:gd name="adj3" fmla="val 41883"/>
            </a:avLst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3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84" y="3433184"/>
            <a:ext cx="586075" cy="4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52" y="4225210"/>
            <a:ext cx="586075" cy="4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6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ru-RU" altLang="zh-TW" dirty="0" smtClean="0"/>
              <a:t>Позиционирование</a:t>
            </a:r>
            <a:r>
              <a:rPr lang="en-GB" altLang="zh-TW" dirty="0"/>
              <a:t/>
            </a:r>
            <a:br>
              <a:rPr lang="en-GB" altLang="zh-TW" dirty="0"/>
            </a:br>
            <a:r>
              <a:rPr lang="ru-RU" altLang="zh-TW" sz="1800" i="1" dirty="0" smtClean="0"/>
              <a:t>Коммутатор Агрегации для Кампуса/Сетей провайдеров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251519" y="915566"/>
            <a:ext cx="8568953" cy="3394472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</a:pPr>
            <a:r>
              <a:rPr lang="ru-RU" altLang="zh-TW" sz="1400" dirty="0" smtClean="0"/>
              <a:t>Коммутатор Агрегации для Кампуса/Сетей провайдеров</a:t>
            </a:r>
            <a:endParaRPr lang="en-US" altLang="zh-TW" sz="1600" dirty="0" smtClean="0"/>
          </a:p>
          <a:p>
            <a:pPr lvl="1">
              <a:spcBef>
                <a:spcPts val="700"/>
              </a:spcBef>
            </a:pPr>
            <a:r>
              <a:rPr lang="ru-RU" altLang="zh-TW" sz="1100" dirty="0" smtClean="0">
                <a:solidFill>
                  <a:srgbClr val="008EA9"/>
                </a:solidFill>
              </a:rPr>
              <a:t>Высокая плотность оптических портов </a:t>
            </a:r>
            <a:r>
              <a:rPr lang="en-US" altLang="zh-TW" sz="1100" dirty="0" smtClean="0">
                <a:solidFill>
                  <a:srgbClr val="008EA9"/>
                </a:solidFill>
              </a:rPr>
              <a:t>SFP+ </a:t>
            </a:r>
            <a:r>
              <a:rPr lang="ru-RU" altLang="zh-TW" sz="1100" dirty="0" smtClean="0">
                <a:solidFill>
                  <a:srgbClr val="008EA9"/>
                </a:solidFill>
              </a:rPr>
              <a:t>предоставляет</a:t>
            </a:r>
            <a:r>
              <a:rPr lang="en-US" altLang="zh-TW" sz="1100" dirty="0" smtClean="0">
                <a:solidFill>
                  <a:srgbClr val="008EA9"/>
                </a:solidFill>
              </a:rPr>
              <a:t> </a:t>
            </a:r>
            <a:r>
              <a:rPr lang="ru-RU" altLang="zh-TW" sz="1100" dirty="0" smtClean="0">
                <a:solidFill>
                  <a:srgbClr val="008EA9"/>
                </a:solidFill>
              </a:rPr>
              <a:t>возможность подключений на большие расстояния.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>
              <a:spcBef>
                <a:spcPts val="700"/>
              </a:spcBef>
            </a:pPr>
            <a:r>
              <a:rPr lang="ru-RU" altLang="zh-TW" sz="1400" dirty="0" smtClean="0">
                <a:solidFill>
                  <a:srgbClr val="008EA9"/>
                </a:solidFill>
              </a:rPr>
              <a:t>Увеличение гибкости и лёгкости управления</a:t>
            </a:r>
            <a:endParaRPr lang="en-US" altLang="zh-TW" sz="1400" dirty="0">
              <a:solidFill>
                <a:srgbClr val="008EA9"/>
              </a:solidFill>
            </a:endParaRPr>
          </a:p>
          <a:p>
            <a:pPr lvl="1">
              <a:spcBef>
                <a:spcPts val="700"/>
              </a:spcBef>
            </a:pPr>
            <a:r>
              <a:rPr lang="ru-RU" altLang="zh-TW" sz="1100" dirty="0" smtClean="0">
                <a:solidFill>
                  <a:srgbClr val="008EA9"/>
                </a:solidFill>
              </a:rPr>
              <a:t>Поддержка технологий </a:t>
            </a:r>
            <a:r>
              <a:rPr lang="en-US" altLang="zh-TW" sz="1100" dirty="0" smtClean="0">
                <a:solidFill>
                  <a:srgbClr val="008EA9"/>
                </a:solidFill>
              </a:rPr>
              <a:t>Port-Based </a:t>
            </a:r>
            <a:r>
              <a:rPr lang="ru-RU" altLang="zh-TW" sz="1100" dirty="0" smtClean="0">
                <a:solidFill>
                  <a:srgbClr val="008EA9"/>
                </a:solidFill>
              </a:rPr>
              <a:t>и </a:t>
            </a:r>
            <a:r>
              <a:rPr lang="en-US" altLang="zh-TW" sz="1100" dirty="0" smtClean="0">
                <a:solidFill>
                  <a:srgbClr val="008EA9"/>
                </a:solidFill>
              </a:rPr>
              <a:t>Selective </a:t>
            </a:r>
            <a:r>
              <a:rPr lang="en-US" altLang="zh-TW" sz="1100" dirty="0">
                <a:solidFill>
                  <a:srgbClr val="008EA9"/>
                </a:solidFill>
              </a:rPr>
              <a:t>Q-in-Q </a:t>
            </a:r>
            <a:r>
              <a:rPr lang="ru-RU" altLang="zh-TW" sz="1100" dirty="0" smtClean="0">
                <a:solidFill>
                  <a:srgbClr val="008EA9"/>
                </a:solidFill>
              </a:rPr>
              <a:t> увеличивает гибкость управления сетью.</a:t>
            </a:r>
            <a:endParaRPr lang="en-US" altLang="zh-TW" sz="1100" dirty="0">
              <a:solidFill>
                <a:srgbClr val="008EA9"/>
              </a:solidFill>
            </a:endParaRPr>
          </a:p>
          <a:p>
            <a:pPr lvl="1">
              <a:spcBef>
                <a:spcPts val="700"/>
              </a:spcBef>
            </a:pPr>
            <a:r>
              <a:rPr lang="ru-RU" altLang="zh-TW" sz="1100" dirty="0" smtClean="0">
                <a:solidFill>
                  <a:srgbClr val="008EA9"/>
                </a:solidFill>
              </a:rPr>
              <a:t>Поддержка  технологий </a:t>
            </a:r>
            <a:r>
              <a:rPr lang="en-US" altLang="zh-TW" sz="1100" dirty="0" smtClean="0">
                <a:solidFill>
                  <a:srgbClr val="008EA9"/>
                </a:solidFill>
              </a:rPr>
              <a:t>802.3ah Ethernet Link OAM, 802.1ag CFM and Y.1731 </a:t>
            </a:r>
            <a:r>
              <a:rPr lang="ru-RU" altLang="zh-TW" sz="1100" dirty="0" smtClean="0">
                <a:solidFill>
                  <a:srgbClr val="008EA9"/>
                </a:solidFill>
              </a:rPr>
              <a:t>помогает провайдеру легко контролировать сеть и упростить поиск неисправностей</a:t>
            </a:r>
            <a:r>
              <a:rPr lang="en-US" altLang="zh-TW" sz="1100" dirty="0" smtClean="0">
                <a:solidFill>
                  <a:srgbClr val="008EA9"/>
                </a:solidFill>
              </a:rPr>
              <a:t>.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120000" y="2787774"/>
            <a:ext cx="2422418" cy="1797283"/>
            <a:chOff x="6244910" y="1069788"/>
            <a:chExt cx="2422418" cy="1797283"/>
          </a:xfrm>
        </p:grpSpPr>
        <p:cxnSp>
          <p:nvCxnSpPr>
            <p:cNvPr id="6" name="直線接點 5"/>
            <p:cNvCxnSpPr/>
            <p:nvPr/>
          </p:nvCxnSpPr>
          <p:spPr>
            <a:xfrm>
              <a:off x="7077670" y="1700471"/>
              <a:ext cx="430942" cy="161405"/>
            </a:xfrm>
            <a:prstGeom prst="lin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橢圓 23"/>
            <p:cNvSpPr/>
            <p:nvPr/>
          </p:nvSpPr>
          <p:spPr>
            <a:xfrm rot="20203503">
              <a:off x="6951165" y="1936966"/>
              <a:ext cx="1150011" cy="612698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 flipV="1">
              <a:off x="7611574" y="1563102"/>
              <a:ext cx="459403" cy="274738"/>
            </a:xfrm>
            <a:prstGeom prst="lin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" name="Picture 4" descr="D:\Tools\Dlink\D-Link Icon Library\Buildings\Generic Buildi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630" y="1915168"/>
              <a:ext cx="655698" cy="86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群組 12"/>
            <p:cNvGrpSpPr/>
            <p:nvPr/>
          </p:nvGrpSpPr>
          <p:grpSpPr>
            <a:xfrm>
              <a:off x="7623872" y="2131965"/>
              <a:ext cx="636393" cy="435765"/>
              <a:chOff x="6047656" y="1638333"/>
              <a:chExt cx="636393" cy="435765"/>
            </a:xfrm>
          </p:grpSpPr>
          <p:pic>
            <p:nvPicPr>
              <p:cNvPr id="14" name="Picture 8" descr="D:\Tools\Dlink\D-Link Icon Library\Switch\1_Switch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7974" y="1638333"/>
                <a:ext cx="586075" cy="43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文字方塊 14"/>
              <p:cNvSpPr txBox="1"/>
              <p:nvPr/>
            </p:nvSpPr>
            <p:spPr>
              <a:xfrm rot="1740000">
                <a:off x="6047656" y="1856540"/>
                <a:ext cx="4860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00" dirty="0" smtClean="0">
                    <a:solidFill>
                      <a:schemeClr val="bg1"/>
                    </a:solidFill>
                  </a:rPr>
                  <a:t>DXS-3400</a:t>
                </a:r>
                <a:endParaRPr lang="zh-TW" altLang="en-US" sz="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7481526" y="1069788"/>
              <a:ext cx="1095960" cy="932537"/>
              <a:chOff x="7380312" y="2806291"/>
              <a:chExt cx="1183339" cy="989595"/>
            </a:xfrm>
          </p:grpSpPr>
          <p:pic>
            <p:nvPicPr>
              <p:cNvPr id="20" name="Picture 4" descr="D:\Tools\Dlink\D-Link Icon Library\Buildings\Generic Buildin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360" y="2806291"/>
                <a:ext cx="751291" cy="98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字方塊 22"/>
              <p:cNvSpPr txBox="1"/>
              <p:nvPr/>
            </p:nvSpPr>
            <p:spPr>
              <a:xfrm rot="1740000">
                <a:off x="7380312" y="3519386"/>
                <a:ext cx="4860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00" dirty="0" smtClean="0">
                    <a:solidFill>
                      <a:schemeClr val="bg1"/>
                    </a:solidFill>
                  </a:rPr>
                  <a:t>DXS-3400</a:t>
                </a:r>
                <a:endParaRPr lang="zh-TW" altLang="en-US" sz="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4" descr="D:\Tools\Dlink\D-Link Icon Library\Buildings\Generic Buildi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878" y="1073766"/>
              <a:ext cx="655698" cy="86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7233308" y="1700471"/>
              <a:ext cx="636393" cy="435765"/>
              <a:chOff x="6047656" y="1638333"/>
              <a:chExt cx="636393" cy="435765"/>
            </a:xfrm>
          </p:grpSpPr>
          <p:pic>
            <p:nvPicPr>
              <p:cNvPr id="9" name="Picture 8" descr="D:\Tools\Dlink\D-Link Icon Library\Switch\1_Switch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7974" y="1638333"/>
                <a:ext cx="586075" cy="43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文字方塊 9"/>
              <p:cNvSpPr txBox="1"/>
              <p:nvPr/>
            </p:nvSpPr>
            <p:spPr>
              <a:xfrm rot="1740000">
                <a:off x="6047656" y="1856540"/>
                <a:ext cx="4860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00" dirty="0" smtClean="0">
                    <a:solidFill>
                      <a:schemeClr val="bg1"/>
                    </a:solidFill>
                  </a:rPr>
                  <a:t>DXS-3400</a:t>
                </a:r>
                <a:endParaRPr lang="zh-TW" altLang="en-US" sz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文字方塊 56"/>
            <p:cNvSpPr txBox="1"/>
            <p:nvPr/>
          </p:nvSpPr>
          <p:spPr>
            <a:xfrm>
              <a:off x="6427031" y="2605461"/>
              <a:ext cx="18630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TW" sz="1100" b="1" u="sng" dirty="0" smtClean="0"/>
                <a:t>Агрегация Кампуса/Города</a:t>
              </a:r>
              <a:endParaRPr lang="zh-TW" altLang="en-US" sz="1100" b="1" u="sng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6244910" y="1900491"/>
              <a:ext cx="1116296" cy="687387"/>
              <a:chOff x="5980781" y="1969393"/>
              <a:chExt cx="1116296" cy="687387"/>
            </a:xfrm>
          </p:grpSpPr>
          <p:pic>
            <p:nvPicPr>
              <p:cNvPr id="44" name="Picture 2" descr="D:\Tools\D-Link\D-Link Icon Library\Multimedia\Cloud_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781" y="1969393"/>
                <a:ext cx="1080120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6030543" y="2100731"/>
                <a:ext cx="1066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TW" sz="1200" dirty="0" smtClean="0"/>
                  <a:t>Ядро</a:t>
                </a:r>
              </a:p>
              <a:p>
                <a:pPr algn="ctr"/>
                <a:r>
                  <a:rPr lang="ru-RU" altLang="zh-TW" sz="1200" dirty="0" smtClean="0"/>
                  <a:t>Сети города</a:t>
                </a:r>
                <a:endParaRPr lang="zh-TW" altLang="en-US" sz="1200" dirty="0"/>
              </a:p>
            </p:txBody>
          </p:sp>
        </p:grpSp>
      </p:grpSp>
      <p:grpSp>
        <p:nvGrpSpPr>
          <p:cNvPr id="26" name="群組 25"/>
          <p:cNvGrpSpPr/>
          <p:nvPr/>
        </p:nvGrpSpPr>
        <p:grpSpPr>
          <a:xfrm>
            <a:off x="490217" y="2859782"/>
            <a:ext cx="5070954" cy="1640676"/>
            <a:chOff x="490217" y="3140963"/>
            <a:chExt cx="5070954" cy="1640676"/>
          </a:xfrm>
        </p:grpSpPr>
        <p:grpSp>
          <p:nvGrpSpPr>
            <p:cNvPr id="29" name="群組 28"/>
            <p:cNvGrpSpPr/>
            <p:nvPr/>
          </p:nvGrpSpPr>
          <p:grpSpPr>
            <a:xfrm>
              <a:off x="490217" y="3140963"/>
              <a:ext cx="5070954" cy="1640676"/>
              <a:chOff x="695773" y="2862664"/>
              <a:chExt cx="5070954" cy="1640676"/>
            </a:xfrm>
          </p:grpSpPr>
          <p:cxnSp>
            <p:nvCxnSpPr>
              <p:cNvPr id="73" name="直線接點 72"/>
              <p:cNvCxnSpPr/>
              <p:nvPr/>
            </p:nvCxnSpPr>
            <p:spPr>
              <a:xfrm flipV="1">
                <a:off x="4085027" y="3797081"/>
                <a:ext cx="486408" cy="0"/>
              </a:xfrm>
              <a:prstGeom prst="lin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V="1">
                <a:off x="1835696" y="3808861"/>
                <a:ext cx="486408" cy="0"/>
              </a:xfrm>
              <a:prstGeom prst="lin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69" name="Picture 2" descr="D:\Tools\D-Link\D-Link Icon Library\Multimedia\Cloud_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3" y="3465166"/>
                <a:ext cx="1079501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 descr="D:\Tools\D-Link\D-Link Icon Library\Multimedia\Cloud_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183" y="3452672"/>
                <a:ext cx="1350321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2" descr="D:\Tools\D-Link\D-Link Icon Library\Multimedia\Cloud_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226" y="3465167"/>
                <a:ext cx="1079501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文字方塊 71"/>
              <p:cNvSpPr txBox="1"/>
              <p:nvPr/>
            </p:nvSpPr>
            <p:spPr>
              <a:xfrm>
                <a:off x="2784338" y="3663527"/>
                <a:ext cx="86273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altLang="zh-TW" sz="1050" dirty="0" smtClean="0"/>
                  <a:t>Ядро </a:t>
                </a:r>
              </a:p>
              <a:p>
                <a:pPr algn="ctr"/>
                <a:r>
                  <a:rPr lang="ru-RU" altLang="zh-TW" sz="1050" dirty="0" smtClean="0"/>
                  <a:t>сети города</a:t>
                </a:r>
                <a:endParaRPr lang="zh-TW" altLang="en-US" sz="1050" dirty="0"/>
              </a:p>
            </p:txBody>
          </p:sp>
          <p:cxnSp>
            <p:nvCxnSpPr>
              <p:cNvPr id="25" name="直線接點 24"/>
              <p:cNvCxnSpPr/>
              <p:nvPr/>
            </p:nvCxnSpPr>
            <p:spPr>
              <a:xfrm>
                <a:off x="1636617" y="3905025"/>
                <a:ext cx="0" cy="444934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>
                <a:off x="2560057" y="3905025"/>
                <a:ext cx="0" cy="444934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線單箭頭接點 26"/>
              <p:cNvCxnSpPr/>
              <p:nvPr/>
            </p:nvCxnSpPr>
            <p:spPr>
              <a:xfrm>
                <a:off x="1636617" y="4127492"/>
                <a:ext cx="906516" cy="0"/>
              </a:xfrm>
              <a:prstGeom prst="straightConnector1">
                <a:avLst/>
              </a:prstGeom>
              <a:noFill/>
              <a:ln w="22225">
                <a:solidFill>
                  <a:schemeClr val="tx2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5" name="文字方塊 74"/>
              <p:cNvSpPr txBox="1"/>
              <p:nvPr/>
            </p:nvSpPr>
            <p:spPr>
              <a:xfrm>
                <a:off x="1655033" y="4103230"/>
                <a:ext cx="867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802.3ah EFM</a:t>
                </a:r>
              </a:p>
              <a:p>
                <a:pPr algn="ctr"/>
                <a:r>
                  <a:rPr lang="en-US" altLang="zh-TW" sz="1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(Link OAM)</a:t>
                </a:r>
                <a:endParaRPr lang="zh-TW" altLang="en-US" sz="1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6" name="直線接點 75"/>
              <p:cNvCxnSpPr/>
              <p:nvPr/>
            </p:nvCxnSpPr>
            <p:spPr>
              <a:xfrm>
                <a:off x="1636617" y="2989622"/>
                <a:ext cx="0" cy="612000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>
                <a:off x="4782222" y="2991002"/>
                <a:ext cx="0" cy="612000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直線單箭頭接點 77"/>
              <p:cNvCxnSpPr/>
              <p:nvPr/>
            </p:nvCxnSpPr>
            <p:spPr>
              <a:xfrm>
                <a:off x="1633695" y="3075806"/>
                <a:ext cx="3168000" cy="0"/>
              </a:xfrm>
              <a:prstGeom prst="straightConnector1">
                <a:avLst/>
              </a:prstGeom>
              <a:noFill/>
              <a:ln w="22225">
                <a:solidFill>
                  <a:schemeClr val="accent3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9" name="文字方塊 78"/>
              <p:cNvSpPr txBox="1"/>
              <p:nvPr/>
            </p:nvSpPr>
            <p:spPr>
              <a:xfrm>
                <a:off x="2763499" y="2862664"/>
                <a:ext cx="11192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altLang="zh-TW" sz="1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Клиентский</a:t>
                </a:r>
                <a:r>
                  <a:rPr lang="en-US" altLang="zh-TW" sz="1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OAM</a:t>
                </a:r>
                <a:endParaRPr lang="zh-TW" altLang="en-US" sz="1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4647443" y="3812172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700" b="1" dirty="0" smtClean="0">
                    <a:solidFill>
                      <a:schemeClr val="bg1"/>
                    </a:solidFill>
                  </a:rPr>
                  <a:t>CE</a:t>
                </a:r>
                <a:endParaRPr lang="zh-TW" altLang="en-US" sz="7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3" name="直線接點 82"/>
              <p:cNvCxnSpPr/>
              <p:nvPr/>
            </p:nvCxnSpPr>
            <p:spPr>
              <a:xfrm>
                <a:off x="2540211" y="3196861"/>
                <a:ext cx="0" cy="468000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3883594" y="3196800"/>
                <a:ext cx="0" cy="468000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6" name="群組 15"/>
              <p:cNvGrpSpPr/>
              <p:nvPr/>
            </p:nvGrpSpPr>
            <p:grpSpPr>
              <a:xfrm>
                <a:off x="2199778" y="3564969"/>
                <a:ext cx="636393" cy="435765"/>
                <a:chOff x="4355066" y="3626422"/>
                <a:chExt cx="636393" cy="435765"/>
              </a:xfrm>
            </p:grpSpPr>
            <p:pic>
              <p:nvPicPr>
                <p:cNvPr id="47" name="Picture 8" descr="D:\Tools\Dlink\D-Link Icon Library\Switch\1_Switch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5384" y="3626422"/>
                  <a:ext cx="586075" cy="435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文字方塊 48"/>
                <p:cNvSpPr txBox="1"/>
                <p:nvPr/>
              </p:nvSpPr>
              <p:spPr>
                <a:xfrm rot="1740000">
                  <a:off x="4355066" y="3844629"/>
                  <a:ext cx="48603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00" dirty="0" smtClean="0">
                      <a:solidFill>
                        <a:schemeClr val="bg1"/>
                      </a:solidFill>
                    </a:rPr>
                    <a:t>DXS-3400</a:t>
                  </a:r>
                  <a:endParaRPr lang="zh-TW" alt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1" name="群組 50"/>
              <p:cNvGrpSpPr/>
              <p:nvPr/>
            </p:nvGrpSpPr>
            <p:grpSpPr>
              <a:xfrm>
                <a:off x="3540239" y="3564969"/>
                <a:ext cx="636393" cy="435765"/>
                <a:chOff x="4355066" y="3626422"/>
                <a:chExt cx="636393" cy="435765"/>
              </a:xfrm>
            </p:grpSpPr>
            <p:pic>
              <p:nvPicPr>
                <p:cNvPr id="52" name="Picture 8" descr="D:\Tools\Dlink\D-Link Icon Library\Switch\1_Switch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5384" y="3626422"/>
                  <a:ext cx="586075" cy="435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文字方塊 52"/>
                <p:cNvSpPr txBox="1"/>
                <p:nvPr/>
              </p:nvSpPr>
              <p:spPr>
                <a:xfrm rot="1740000">
                  <a:off x="4355066" y="3844629"/>
                  <a:ext cx="48603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00" dirty="0" smtClean="0">
                      <a:solidFill>
                        <a:schemeClr val="bg1"/>
                      </a:solidFill>
                    </a:rPr>
                    <a:t>DXS-3400</a:t>
                  </a:r>
                  <a:endParaRPr lang="zh-TW" alt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85" name="直線單箭頭接點 84"/>
              <p:cNvCxnSpPr/>
              <p:nvPr/>
            </p:nvCxnSpPr>
            <p:spPr>
              <a:xfrm>
                <a:off x="2532259" y="3363838"/>
                <a:ext cx="1368000" cy="0"/>
              </a:xfrm>
              <a:prstGeom prst="straightConnector1">
                <a:avLst/>
              </a:prstGeom>
              <a:noFill/>
              <a:ln w="22225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6" name="文字方塊 85"/>
              <p:cNvSpPr txBox="1"/>
              <p:nvPr/>
            </p:nvSpPr>
            <p:spPr>
              <a:xfrm>
                <a:off x="2549452" y="3143670"/>
                <a:ext cx="13420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altLang="zh-TW" sz="10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Провайдерский</a:t>
                </a:r>
                <a:r>
                  <a:rPr lang="ru-RU" altLang="zh-TW" sz="10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TW" sz="1000" dirty="0" smtClean="0">
                    <a:solidFill>
                      <a:schemeClr val="bg1">
                        <a:lumMod val="65000"/>
                      </a:schemeClr>
                    </a:solidFill>
                  </a:rPr>
                  <a:t>OAM</a:t>
                </a:r>
                <a:endParaRPr lang="zh-TW" altLang="en-US" sz="1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1110367" y="3872319"/>
              <a:ext cx="651321" cy="456115"/>
              <a:chOff x="1110367" y="3872319"/>
              <a:chExt cx="651321" cy="456115"/>
            </a:xfrm>
          </p:grpSpPr>
          <p:pic>
            <p:nvPicPr>
              <p:cNvPr id="55" name="Picture 3" descr="D:\Tools\Dlink\D-Link Icon Library\Router\Rout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883" b="17506"/>
              <a:stretch>
                <a:fillRect/>
              </a:stretch>
            </p:blipFill>
            <p:spPr bwMode="auto">
              <a:xfrm>
                <a:off x="1110367" y="3872319"/>
                <a:ext cx="651321" cy="44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文字方塊 16"/>
              <p:cNvSpPr txBox="1"/>
              <p:nvPr/>
            </p:nvSpPr>
            <p:spPr>
              <a:xfrm>
                <a:off x="1288192" y="4112990"/>
                <a:ext cx="2888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>
                    <a:solidFill>
                      <a:schemeClr val="bg1"/>
                    </a:solidFill>
                  </a:rPr>
                  <a:t>CE</a:t>
                </a:r>
                <a:endParaRPr lang="zh-TW" alt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212546" y="3861311"/>
              <a:ext cx="651321" cy="464594"/>
              <a:chOff x="4212546" y="3861311"/>
              <a:chExt cx="651321" cy="464594"/>
            </a:xfrm>
          </p:grpSpPr>
          <p:pic>
            <p:nvPicPr>
              <p:cNvPr id="56" name="Picture 3" descr="D:\Tools\Dlink\D-Link Icon Library\Router\Rout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883" b="17506"/>
              <a:stretch>
                <a:fillRect/>
              </a:stretch>
            </p:blipFill>
            <p:spPr bwMode="auto">
              <a:xfrm>
                <a:off x="4212546" y="3861311"/>
                <a:ext cx="651321" cy="44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文字方塊 57"/>
              <p:cNvSpPr txBox="1"/>
              <p:nvPr/>
            </p:nvSpPr>
            <p:spPr>
              <a:xfrm>
                <a:off x="4390082" y="4110461"/>
                <a:ext cx="2888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00" dirty="0" smtClean="0">
                    <a:solidFill>
                      <a:schemeClr val="bg1"/>
                    </a:solidFill>
                  </a:rPr>
                  <a:t>CE</a:t>
                </a:r>
                <a:endParaRPr lang="zh-TW" altLang="en-US" sz="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4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392" y="882436"/>
            <a:ext cx="8630088" cy="339447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ru-RU" altLang="zh-TW" sz="1400" dirty="0" smtClean="0"/>
              <a:t>Разнообразие интерфейсов для подключения серверов: по меди или оптике</a:t>
            </a:r>
            <a:endParaRPr lang="en-US" altLang="zh-TW" sz="1400" dirty="0" smtClean="0"/>
          </a:p>
          <a:p>
            <a:pPr>
              <a:spcBef>
                <a:spcPts val="500"/>
              </a:spcBef>
            </a:pPr>
            <a:r>
              <a:rPr lang="en-US" altLang="zh-TW" sz="1400" dirty="0"/>
              <a:t>Data Center </a:t>
            </a:r>
            <a:r>
              <a:rPr lang="en-US" altLang="zh-TW" sz="1400" dirty="0" err="1"/>
              <a:t>ToR</a:t>
            </a:r>
            <a:r>
              <a:rPr lang="en-US" altLang="zh-TW" sz="1400" dirty="0"/>
              <a:t> (Top of Rack)</a:t>
            </a:r>
          </a:p>
          <a:p>
            <a:pPr>
              <a:spcBef>
                <a:spcPts val="500"/>
              </a:spcBef>
            </a:pPr>
            <a:r>
              <a:rPr lang="ru-RU" altLang="zh-TW" sz="1400" dirty="0" smtClean="0"/>
              <a:t>Оптимизация сервисов для приложений серверной фермы</a:t>
            </a:r>
            <a:endParaRPr lang="en-US" altLang="zh-TW" sz="1400" dirty="0" smtClean="0"/>
          </a:p>
          <a:p>
            <a:pPr lvl="1">
              <a:spcBef>
                <a:spcPts val="500"/>
              </a:spcBef>
            </a:pPr>
            <a:r>
              <a:rPr lang="en-US" altLang="zh-TW" sz="1050" b="1" dirty="0" smtClean="0">
                <a:solidFill>
                  <a:srgbClr val="008EA9"/>
                </a:solidFill>
              </a:rPr>
              <a:t>iSCSI </a:t>
            </a:r>
            <a:r>
              <a:rPr lang="en-US" altLang="zh-TW" sz="1050" b="1" dirty="0">
                <a:solidFill>
                  <a:srgbClr val="008EA9"/>
                </a:solidFill>
              </a:rPr>
              <a:t>Awareness </a:t>
            </a:r>
            <a:r>
              <a:rPr lang="en-US" altLang="zh-TW" sz="1050" b="1" dirty="0" smtClean="0">
                <a:solidFill>
                  <a:srgbClr val="008EA9"/>
                </a:solidFill>
              </a:rPr>
              <a:t>Optimization</a:t>
            </a:r>
            <a:r>
              <a:rPr lang="en-US" altLang="zh-TW" sz="1050" dirty="0" smtClean="0">
                <a:solidFill>
                  <a:srgbClr val="008EA9"/>
                </a:solidFill>
              </a:rPr>
              <a:t>: </a:t>
            </a:r>
            <a:r>
              <a:rPr lang="ru-RU" altLang="zh-TW" sz="1050" dirty="0" smtClean="0">
                <a:solidFill>
                  <a:srgbClr val="008EA9"/>
                </a:solidFill>
              </a:rPr>
              <a:t>контроль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en-US" altLang="zh-TW" sz="1050" dirty="0" err="1" smtClean="0">
                <a:solidFill>
                  <a:srgbClr val="008EA9"/>
                </a:solidFill>
              </a:rPr>
              <a:t>iSCSI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ru-RU" altLang="zh-TW" sz="1050" dirty="0" smtClean="0">
                <a:solidFill>
                  <a:srgbClr val="008EA9"/>
                </a:solidFill>
              </a:rPr>
              <a:t>сессий и применение соответствующего приоритета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ru-RU" altLang="zh-TW" sz="1050" dirty="0" smtClean="0">
                <a:solidFill>
                  <a:srgbClr val="008EA9"/>
                </a:solidFill>
              </a:rPr>
              <a:t>и гарантирование качество передачи</a:t>
            </a:r>
            <a:r>
              <a:rPr lang="en-US" altLang="zh-TW" sz="1050" dirty="0" smtClean="0">
                <a:solidFill>
                  <a:srgbClr val="008EA9"/>
                </a:solidFill>
              </a:rPr>
              <a:t>.</a:t>
            </a:r>
          </a:p>
          <a:p>
            <a:pPr lvl="1">
              <a:spcBef>
                <a:spcPts val="500"/>
              </a:spcBef>
            </a:pPr>
            <a:r>
              <a:rPr lang="en-US" altLang="zh-TW" sz="1050" b="1" dirty="0" err="1" smtClean="0">
                <a:solidFill>
                  <a:srgbClr val="008EA9"/>
                </a:solidFill>
              </a:rPr>
              <a:t>RoCE</a:t>
            </a:r>
            <a:r>
              <a:rPr lang="en-US" altLang="zh-TW" sz="1050" dirty="0" smtClean="0">
                <a:solidFill>
                  <a:srgbClr val="008EA9"/>
                </a:solidFill>
              </a:rPr>
              <a:t>* </a:t>
            </a:r>
            <a:r>
              <a:rPr lang="ru-RU" altLang="zh-TW" sz="1050" dirty="0" smtClean="0">
                <a:solidFill>
                  <a:srgbClr val="008EA9"/>
                </a:solidFill>
              </a:rPr>
              <a:t>и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en-US" altLang="zh-TW" sz="1050" b="1" dirty="0" smtClean="0">
                <a:solidFill>
                  <a:srgbClr val="008EA9"/>
                </a:solidFill>
              </a:rPr>
              <a:t>PFC</a:t>
            </a:r>
            <a:r>
              <a:rPr lang="en-US" altLang="zh-TW" sz="1050" dirty="0" smtClean="0">
                <a:solidFill>
                  <a:srgbClr val="008EA9"/>
                </a:solidFill>
              </a:rPr>
              <a:t>: PFC </a:t>
            </a:r>
            <a:r>
              <a:rPr lang="ru-RU" altLang="zh-TW" sz="1050" dirty="0" smtClean="0">
                <a:solidFill>
                  <a:srgbClr val="008EA9"/>
                </a:solidFill>
              </a:rPr>
              <a:t>в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en-US" altLang="zh-TW" sz="1050" dirty="0">
                <a:solidFill>
                  <a:srgbClr val="008EA9"/>
                </a:solidFill>
              </a:rPr>
              <a:t>DXS-3400 </a:t>
            </a:r>
            <a:r>
              <a:rPr lang="ru-RU" altLang="zh-TW" sz="1050" dirty="0" smtClean="0">
                <a:solidFill>
                  <a:srgbClr val="008EA9"/>
                </a:solidFill>
              </a:rPr>
              <a:t>работает с серверами и сетевыми адаптерами поддерживающими </a:t>
            </a:r>
            <a:r>
              <a:rPr lang="en-US" altLang="zh-TW" sz="1050" dirty="0" err="1" smtClean="0">
                <a:solidFill>
                  <a:srgbClr val="008EA9"/>
                </a:solidFill>
              </a:rPr>
              <a:t>RoCE</a:t>
            </a:r>
            <a:r>
              <a:rPr lang="ru-RU" altLang="zh-TW" sz="1050" dirty="0" smtClean="0">
                <a:solidFill>
                  <a:srgbClr val="008EA9"/>
                </a:solidFill>
              </a:rPr>
              <a:t>, чтобы  уменьшить загрузку </a:t>
            </a:r>
            <a:r>
              <a:rPr lang="en-US" altLang="zh-TW" sz="1050" dirty="0" smtClean="0">
                <a:solidFill>
                  <a:srgbClr val="008EA9"/>
                </a:solidFill>
              </a:rPr>
              <a:t>CPU </a:t>
            </a:r>
            <a:r>
              <a:rPr lang="ru-RU" altLang="zh-TW" sz="1050" dirty="0" smtClean="0">
                <a:solidFill>
                  <a:srgbClr val="008EA9"/>
                </a:solidFill>
              </a:rPr>
              <a:t>и увеличить производительность приложений поверх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en-US" altLang="zh-TW" sz="1050" dirty="0">
                <a:solidFill>
                  <a:srgbClr val="008EA9"/>
                </a:solidFill>
              </a:rPr>
              <a:t>L2/L3 Ethernet </a:t>
            </a:r>
            <a:r>
              <a:rPr lang="ru-RU" altLang="zh-TW" sz="1050" dirty="0" smtClean="0">
                <a:solidFill>
                  <a:srgbClr val="008EA9"/>
                </a:solidFill>
              </a:rPr>
              <a:t>на</a:t>
            </a:r>
            <a:r>
              <a:rPr lang="en-US" altLang="zh-TW" sz="1050" dirty="0" smtClean="0">
                <a:solidFill>
                  <a:srgbClr val="008EA9"/>
                </a:solidFill>
              </a:rPr>
              <a:t> </a:t>
            </a:r>
            <a:r>
              <a:rPr lang="en-US" altLang="zh-TW" sz="1050" dirty="0">
                <a:solidFill>
                  <a:srgbClr val="008EA9"/>
                </a:solidFill>
              </a:rPr>
              <a:t>10 </a:t>
            </a:r>
            <a:r>
              <a:rPr lang="en-US" altLang="zh-TW" sz="1050" dirty="0" err="1">
                <a:solidFill>
                  <a:srgbClr val="008EA9"/>
                </a:solidFill>
              </a:rPr>
              <a:t>GbE</a:t>
            </a:r>
            <a:r>
              <a:rPr lang="en-US" altLang="zh-TW" sz="1050" dirty="0">
                <a:solidFill>
                  <a:srgbClr val="008EA9"/>
                </a:solidFill>
              </a:rPr>
              <a:t> </a:t>
            </a:r>
            <a:r>
              <a:rPr lang="ru-RU" altLang="zh-TW" sz="1050" dirty="0" smtClean="0">
                <a:solidFill>
                  <a:srgbClr val="008EA9"/>
                </a:solidFill>
              </a:rPr>
              <a:t>скорости</a:t>
            </a:r>
            <a:r>
              <a:rPr lang="en-US" altLang="zh-TW" sz="1050" dirty="0" smtClean="0">
                <a:solidFill>
                  <a:srgbClr val="008EA9"/>
                </a:solidFill>
              </a:rPr>
              <a:t>.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ru-RU" altLang="zh-TW" dirty="0" smtClean="0"/>
              <a:t>Позиционирование</a:t>
            </a:r>
            <a:r>
              <a:rPr lang="en-GB" altLang="zh-TW" dirty="0"/>
              <a:t/>
            </a:r>
            <a:br>
              <a:rPr lang="en-GB" altLang="zh-TW" dirty="0"/>
            </a:br>
            <a:r>
              <a:rPr lang="ru-RU" altLang="zh-TW" sz="1800" i="1" dirty="0" smtClean="0"/>
              <a:t>Агрегация Серверной фермы</a:t>
            </a:r>
            <a:endParaRPr lang="zh-TW" altLang="en-US" dirty="0"/>
          </a:p>
        </p:txBody>
      </p:sp>
      <p:sp>
        <p:nvSpPr>
          <p:cNvPr id="1028" name="AutoShape 4" descr="「nic ico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45" name="群組 1044"/>
          <p:cNvGrpSpPr/>
          <p:nvPr/>
        </p:nvGrpSpPr>
        <p:grpSpPr>
          <a:xfrm>
            <a:off x="5972934" y="2842379"/>
            <a:ext cx="2740135" cy="1805705"/>
            <a:chOff x="5220498" y="2904090"/>
            <a:chExt cx="2760055" cy="1930753"/>
          </a:xfrm>
        </p:grpSpPr>
        <p:grpSp>
          <p:nvGrpSpPr>
            <p:cNvPr id="1034" name="群組 1033"/>
            <p:cNvGrpSpPr/>
            <p:nvPr/>
          </p:nvGrpSpPr>
          <p:grpSpPr>
            <a:xfrm>
              <a:off x="5220498" y="2904090"/>
              <a:ext cx="1295406" cy="1833358"/>
              <a:chOff x="5546825" y="2896680"/>
              <a:chExt cx="1295406" cy="1833358"/>
            </a:xfrm>
          </p:grpSpPr>
          <p:grpSp>
            <p:nvGrpSpPr>
              <p:cNvPr id="1027" name="群組 1026"/>
              <p:cNvGrpSpPr/>
              <p:nvPr/>
            </p:nvGrpSpPr>
            <p:grpSpPr>
              <a:xfrm>
                <a:off x="5546825" y="2896680"/>
                <a:ext cx="1295406" cy="1522755"/>
                <a:chOff x="5661071" y="2904345"/>
                <a:chExt cx="1295406" cy="1522755"/>
              </a:xfrm>
            </p:grpSpPr>
            <p:sp>
              <p:nvSpPr>
                <p:cNvPr id="1024" name="矩形 1023"/>
                <p:cNvSpPr/>
                <p:nvPr/>
              </p:nvSpPr>
              <p:spPr>
                <a:xfrm>
                  <a:off x="5661071" y="2931790"/>
                  <a:ext cx="1263338" cy="149531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19" name="群組 318"/>
                <p:cNvGrpSpPr/>
                <p:nvPr/>
              </p:nvGrpSpPr>
              <p:grpSpPr>
                <a:xfrm>
                  <a:off x="5714986" y="3143528"/>
                  <a:ext cx="1241491" cy="1248167"/>
                  <a:chOff x="5714986" y="3143528"/>
                  <a:chExt cx="1241491" cy="1248167"/>
                </a:xfrm>
              </p:grpSpPr>
              <p:grpSp>
                <p:nvGrpSpPr>
                  <p:cNvPr id="318" name="群組 317"/>
                  <p:cNvGrpSpPr/>
                  <p:nvPr/>
                </p:nvGrpSpPr>
                <p:grpSpPr>
                  <a:xfrm>
                    <a:off x="5714986" y="3143528"/>
                    <a:ext cx="1152128" cy="237403"/>
                    <a:chOff x="6012160" y="3226336"/>
                    <a:chExt cx="1152128" cy="237403"/>
                  </a:xfrm>
                </p:grpSpPr>
                <p:sp>
                  <p:nvSpPr>
                    <p:cNvPr id="313" name="矩形 312"/>
                    <p:cNvSpPr/>
                    <p:nvPr/>
                  </p:nvSpPr>
                  <p:spPr>
                    <a:xfrm>
                      <a:off x="6012160" y="3226336"/>
                      <a:ext cx="1152128" cy="23740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314" name="文字方塊 313"/>
                    <p:cNvSpPr txBox="1"/>
                    <p:nvPr/>
                  </p:nvSpPr>
                  <p:spPr>
                    <a:xfrm>
                      <a:off x="6492309" y="3237065"/>
                      <a:ext cx="67197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800" b="1" dirty="0" smtClean="0"/>
                        <a:t>Application</a:t>
                      </a:r>
                      <a:endParaRPr lang="zh-TW" altLang="en-US" sz="800" b="1" dirty="0"/>
                    </a:p>
                  </p:txBody>
                </p:sp>
                <p:grpSp>
                  <p:nvGrpSpPr>
                    <p:cNvPr id="316" name="群組 315"/>
                    <p:cNvGrpSpPr/>
                    <p:nvPr/>
                  </p:nvGrpSpPr>
                  <p:grpSpPr>
                    <a:xfrm>
                      <a:off x="6032459" y="3256381"/>
                      <a:ext cx="383438" cy="184666"/>
                      <a:chOff x="5715028" y="3726446"/>
                      <a:chExt cx="383438" cy="184666"/>
                    </a:xfrm>
                  </p:grpSpPr>
                  <p:sp>
                    <p:nvSpPr>
                      <p:cNvPr id="315" name="圓角矩形 314"/>
                      <p:cNvSpPr/>
                      <p:nvPr/>
                    </p:nvSpPr>
                    <p:spPr>
                      <a:xfrm>
                        <a:off x="5724128" y="3733261"/>
                        <a:ext cx="365239" cy="1629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1600"/>
                      </a:p>
                    </p:txBody>
                  </p:sp>
                  <p:sp>
                    <p:nvSpPr>
                      <p:cNvPr id="317" name="文字方塊 316"/>
                      <p:cNvSpPr txBox="1"/>
                      <p:nvPr/>
                    </p:nvSpPr>
                    <p:spPr>
                      <a:xfrm>
                        <a:off x="5715028" y="3726446"/>
                        <a:ext cx="383438" cy="1846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TW" sz="600" b="1" dirty="0" smtClean="0"/>
                          <a:t>Buffer</a:t>
                        </a:r>
                        <a:endParaRPr lang="zh-TW" altLang="en-US" sz="600" b="1" dirty="0"/>
                      </a:p>
                    </p:txBody>
                  </p:sp>
                </p:grpSp>
              </p:grpSp>
              <p:grpSp>
                <p:nvGrpSpPr>
                  <p:cNvPr id="320" name="群組 319"/>
                  <p:cNvGrpSpPr/>
                  <p:nvPr/>
                </p:nvGrpSpPr>
                <p:grpSpPr>
                  <a:xfrm>
                    <a:off x="6028108" y="3468319"/>
                    <a:ext cx="878554" cy="307044"/>
                    <a:chOff x="6325282" y="3226336"/>
                    <a:chExt cx="878554" cy="307044"/>
                  </a:xfrm>
                </p:grpSpPr>
                <p:sp>
                  <p:nvSpPr>
                    <p:cNvPr id="321" name="矩形 320"/>
                    <p:cNvSpPr/>
                    <p:nvPr/>
                  </p:nvSpPr>
                  <p:spPr>
                    <a:xfrm>
                      <a:off x="6330598" y="3226336"/>
                      <a:ext cx="828000" cy="23740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322" name="文字方塊 321"/>
                    <p:cNvSpPr txBox="1"/>
                    <p:nvPr/>
                  </p:nvSpPr>
                  <p:spPr>
                    <a:xfrm>
                      <a:off x="6695363" y="3237065"/>
                      <a:ext cx="50847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800" b="1" dirty="0" smtClean="0"/>
                        <a:t>Sockets</a:t>
                      </a:r>
                      <a:endParaRPr lang="zh-TW" altLang="en-US" sz="800" b="1" dirty="0"/>
                    </a:p>
                  </p:txBody>
                </p:sp>
                <p:grpSp>
                  <p:nvGrpSpPr>
                    <p:cNvPr id="323" name="群組 322"/>
                    <p:cNvGrpSpPr/>
                    <p:nvPr/>
                  </p:nvGrpSpPr>
                  <p:grpSpPr>
                    <a:xfrm>
                      <a:off x="6325282" y="3256381"/>
                      <a:ext cx="396000" cy="276999"/>
                      <a:chOff x="6007851" y="3726446"/>
                      <a:chExt cx="396000" cy="276999"/>
                    </a:xfrm>
                  </p:grpSpPr>
                  <p:sp>
                    <p:nvSpPr>
                      <p:cNvPr id="324" name="圓角矩形 323"/>
                      <p:cNvSpPr/>
                      <p:nvPr/>
                    </p:nvSpPr>
                    <p:spPr>
                      <a:xfrm>
                        <a:off x="6071765" y="3733261"/>
                        <a:ext cx="252000" cy="1629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1600"/>
                      </a:p>
                    </p:txBody>
                  </p:sp>
                  <p:sp>
                    <p:nvSpPr>
                      <p:cNvPr id="325" name="文字方塊 324"/>
                      <p:cNvSpPr txBox="1"/>
                      <p:nvPr/>
                    </p:nvSpPr>
                    <p:spPr>
                      <a:xfrm>
                        <a:off x="6007851" y="3726446"/>
                        <a:ext cx="3960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600" b="1" dirty="0" smtClean="0"/>
                          <a:t>Buffer</a:t>
                        </a:r>
                        <a:endParaRPr lang="zh-TW" altLang="en-US" sz="600" b="1" dirty="0"/>
                      </a:p>
                    </p:txBody>
                  </p:sp>
                </p:grpSp>
              </p:grpSp>
              <p:grpSp>
                <p:nvGrpSpPr>
                  <p:cNvPr id="326" name="群組 325"/>
                  <p:cNvGrpSpPr/>
                  <p:nvPr/>
                </p:nvGrpSpPr>
                <p:grpSpPr>
                  <a:xfrm>
                    <a:off x="6028108" y="3769277"/>
                    <a:ext cx="928369" cy="326819"/>
                    <a:chOff x="6325282" y="3206561"/>
                    <a:chExt cx="928369" cy="326819"/>
                  </a:xfrm>
                </p:grpSpPr>
                <p:sp>
                  <p:nvSpPr>
                    <p:cNvPr id="327" name="矩形 326"/>
                    <p:cNvSpPr/>
                    <p:nvPr/>
                  </p:nvSpPr>
                  <p:spPr>
                    <a:xfrm>
                      <a:off x="6330598" y="3226336"/>
                      <a:ext cx="828000" cy="23740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328" name="文字方塊 327"/>
                    <p:cNvSpPr txBox="1"/>
                    <p:nvPr/>
                  </p:nvSpPr>
                  <p:spPr>
                    <a:xfrm>
                      <a:off x="6563977" y="3206561"/>
                      <a:ext cx="68967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600" b="1" dirty="0" smtClean="0"/>
                        <a:t>Transport </a:t>
                      </a:r>
                    </a:p>
                    <a:p>
                      <a:pPr algn="ctr"/>
                      <a:r>
                        <a:rPr lang="en-US" altLang="zh-TW" sz="600" b="1" dirty="0" smtClean="0"/>
                        <a:t>Protocol Driver</a:t>
                      </a:r>
                      <a:endParaRPr lang="zh-TW" altLang="en-US" sz="600" b="1" dirty="0"/>
                    </a:p>
                  </p:txBody>
                </p:sp>
                <p:grpSp>
                  <p:nvGrpSpPr>
                    <p:cNvPr id="329" name="群組 328"/>
                    <p:cNvGrpSpPr/>
                    <p:nvPr/>
                  </p:nvGrpSpPr>
                  <p:grpSpPr>
                    <a:xfrm>
                      <a:off x="6325282" y="3256381"/>
                      <a:ext cx="396000" cy="276999"/>
                      <a:chOff x="6007851" y="3726446"/>
                      <a:chExt cx="396000" cy="276999"/>
                    </a:xfrm>
                  </p:grpSpPr>
                  <p:sp>
                    <p:nvSpPr>
                      <p:cNvPr id="330" name="圓角矩形 329"/>
                      <p:cNvSpPr/>
                      <p:nvPr/>
                    </p:nvSpPr>
                    <p:spPr>
                      <a:xfrm>
                        <a:off x="6071765" y="3733261"/>
                        <a:ext cx="252000" cy="1629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1600"/>
                      </a:p>
                    </p:txBody>
                  </p:sp>
                  <p:sp>
                    <p:nvSpPr>
                      <p:cNvPr id="331" name="文字方塊 330"/>
                      <p:cNvSpPr txBox="1"/>
                      <p:nvPr/>
                    </p:nvSpPr>
                    <p:spPr>
                      <a:xfrm>
                        <a:off x="6007851" y="3726446"/>
                        <a:ext cx="3960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600" b="1" dirty="0" smtClean="0"/>
                          <a:t>Buffer</a:t>
                        </a:r>
                        <a:endParaRPr lang="zh-TW" altLang="en-US" sz="600" b="1" dirty="0"/>
                      </a:p>
                    </p:txBody>
                  </p:sp>
                </p:grpSp>
              </p:grpSp>
              <p:grpSp>
                <p:nvGrpSpPr>
                  <p:cNvPr id="332" name="群組 331"/>
                  <p:cNvGrpSpPr/>
                  <p:nvPr/>
                </p:nvGrpSpPr>
                <p:grpSpPr>
                  <a:xfrm>
                    <a:off x="6020022" y="4083918"/>
                    <a:ext cx="841402" cy="307777"/>
                    <a:chOff x="6317196" y="3196169"/>
                    <a:chExt cx="841402" cy="307777"/>
                  </a:xfrm>
                </p:grpSpPr>
                <p:sp>
                  <p:nvSpPr>
                    <p:cNvPr id="333" name="矩形 332"/>
                    <p:cNvSpPr/>
                    <p:nvPr/>
                  </p:nvSpPr>
                  <p:spPr>
                    <a:xfrm>
                      <a:off x="6330598" y="3226336"/>
                      <a:ext cx="828000" cy="23740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334" name="文字方塊 333"/>
                    <p:cNvSpPr txBox="1"/>
                    <p:nvPr/>
                  </p:nvSpPr>
                  <p:spPr>
                    <a:xfrm>
                      <a:off x="6684270" y="3196169"/>
                      <a:ext cx="41389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700" b="1" dirty="0" smtClean="0"/>
                        <a:t>NIC </a:t>
                      </a:r>
                    </a:p>
                    <a:p>
                      <a:r>
                        <a:rPr lang="en-US" altLang="zh-TW" sz="700" b="1" dirty="0" smtClean="0"/>
                        <a:t>Driver</a:t>
                      </a:r>
                      <a:endParaRPr lang="zh-TW" altLang="en-US" sz="700" b="1" dirty="0"/>
                    </a:p>
                  </p:txBody>
                </p:sp>
                <p:grpSp>
                  <p:nvGrpSpPr>
                    <p:cNvPr id="335" name="群組 334"/>
                    <p:cNvGrpSpPr/>
                    <p:nvPr/>
                  </p:nvGrpSpPr>
                  <p:grpSpPr>
                    <a:xfrm>
                      <a:off x="6317196" y="3257735"/>
                      <a:ext cx="396000" cy="184666"/>
                      <a:chOff x="5999765" y="3727800"/>
                      <a:chExt cx="396000" cy="184666"/>
                    </a:xfrm>
                  </p:grpSpPr>
                  <p:sp>
                    <p:nvSpPr>
                      <p:cNvPr id="336" name="圓角矩形 335"/>
                      <p:cNvSpPr/>
                      <p:nvPr/>
                    </p:nvSpPr>
                    <p:spPr>
                      <a:xfrm>
                        <a:off x="6071765" y="3733261"/>
                        <a:ext cx="252000" cy="1629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1600"/>
                      </a:p>
                    </p:txBody>
                  </p:sp>
                  <p:sp>
                    <p:nvSpPr>
                      <p:cNvPr id="337" name="文字方塊 336"/>
                      <p:cNvSpPr txBox="1"/>
                      <p:nvPr/>
                    </p:nvSpPr>
                    <p:spPr>
                      <a:xfrm>
                        <a:off x="5999765" y="3727800"/>
                        <a:ext cx="396000" cy="1846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600" b="1" dirty="0" smtClean="0"/>
                          <a:t>Buffer</a:t>
                        </a:r>
                        <a:endParaRPr lang="zh-TW" altLang="en-US" sz="600" b="1" dirty="0"/>
                      </a:p>
                    </p:txBody>
                  </p:sp>
                </p:grpSp>
              </p:grpSp>
            </p:grpSp>
            <p:sp>
              <p:nvSpPr>
                <p:cNvPr id="1025" name="文字方塊 1024"/>
                <p:cNvSpPr txBox="1"/>
                <p:nvPr/>
              </p:nvSpPr>
              <p:spPr>
                <a:xfrm>
                  <a:off x="5982311" y="2904345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000" b="1" dirty="0" smtClean="0"/>
                    <a:t>Initiator</a:t>
                  </a:r>
                  <a:endParaRPr lang="zh-TW" altLang="en-US" sz="1000" b="1" dirty="0"/>
                </a:p>
              </p:txBody>
            </p:sp>
          </p:grpSp>
          <p:grpSp>
            <p:nvGrpSpPr>
              <p:cNvPr id="1033" name="群組 1032"/>
              <p:cNvGrpSpPr/>
              <p:nvPr/>
            </p:nvGrpSpPr>
            <p:grpSpPr>
              <a:xfrm>
                <a:off x="6152557" y="4492635"/>
                <a:ext cx="637985" cy="237403"/>
                <a:chOff x="5908401" y="4486483"/>
                <a:chExt cx="637985" cy="237403"/>
              </a:xfrm>
            </p:grpSpPr>
            <p:sp>
              <p:nvSpPr>
                <p:cNvPr id="352" name="矩形 351"/>
                <p:cNvSpPr/>
                <p:nvPr/>
              </p:nvSpPr>
              <p:spPr>
                <a:xfrm>
                  <a:off x="5913862" y="4486483"/>
                  <a:ext cx="602354" cy="23740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032" name="群組 1031"/>
                <p:cNvGrpSpPr/>
                <p:nvPr/>
              </p:nvGrpSpPr>
              <p:grpSpPr>
                <a:xfrm>
                  <a:off x="5908401" y="4519730"/>
                  <a:ext cx="396000" cy="184666"/>
                  <a:chOff x="5908401" y="4519730"/>
                  <a:chExt cx="396000" cy="184666"/>
                </a:xfrm>
              </p:grpSpPr>
              <p:sp>
                <p:nvSpPr>
                  <p:cNvPr id="354" name="圓角矩形 353"/>
                  <p:cNvSpPr/>
                  <p:nvPr/>
                </p:nvSpPr>
                <p:spPr>
                  <a:xfrm>
                    <a:off x="5965611" y="4528407"/>
                    <a:ext cx="252000" cy="162948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55" name="文字方塊 354"/>
                  <p:cNvSpPr txBox="1"/>
                  <p:nvPr/>
                </p:nvSpPr>
                <p:spPr>
                  <a:xfrm>
                    <a:off x="5908401" y="4519730"/>
                    <a:ext cx="39600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600" b="1" dirty="0" smtClean="0">
                        <a:solidFill>
                          <a:schemeClr val="bg1"/>
                        </a:solidFill>
                      </a:rPr>
                      <a:t>Buffer</a:t>
                    </a:r>
                    <a:endParaRPr lang="zh-TW" altLang="en-US" sz="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57" name="文字方塊 356"/>
                <p:cNvSpPr txBox="1"/>
                <p:nvPr/>
              </p:nvSpPr>
              <p:spPr>
                <a:xfrm>
                  <a:off x="6178978" y="4501629"/>
                  <a:ext cx="367408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700" b="1" dirty="0" smtClean="0"/>
                    <a:t>RNIC</a:t>
                  </a:r>
                  <a:endParaRPr lang="zh-TW" altLang="en-US" sz="700" b="1" dirty="0"/>
                </a:p>
              </p:txBody>
            </p:sp>
          </p:grpSp>
        </p:grpSp>
        <p:grpSp>
          <p:nvGrpSpPr>
            <p:cNvPr id="1035" name="群組 1034"/>
            <p:cNvGrpSpPr/>
            <p:nvPr/>
          </p:nvGrpSpPr>
          <p:grpSpPr>
            <a:xfrm>
              <a:off x="6650547" y="2910657"/>
              <a:ext cx="1330006" cy="1835840"/>
              <a:chOff x="6650547" y="2910657"/>
              <a:chExt cx="1330006" cy="1835840"/>
            </a:xfrm>
          </p:grpSpPr>
          <p:sp>
            <p:nvSpPr>
              <p:cNvPr id="368" name="矩形 367"/>
              <p:cNvSpPr/>
              <p:nvPr/>
            </p:nvSpPr>
            <p:spPr>
              <a:xfrm>
                <a:off x="6717215" y="2938102"/>
                <a:ext cx="1263338" cy="1495310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71" name="群組 370"/>
              <p:cNvGrpSpPr/>
              <p:nvPr/>
            </p:nvGrpSpPr>
            <p:grpSpPr>
              <a:xfrm>
                <a:off x="6735686" y="3149840"/>
                <a:ext cx="1187572" cy="237403"/>
                <a:chOff x="5976716" y="3226336"/>
                <a:chExt cx="1187572" cy="237403"/>
              </a:xfrm>
            </p:grpSpPr>
            <p:sp>
              <p:nvSpPr>
                <p:cNvPr id="390" name="矩形 389"/>
                <p:cNvSpPr/>
                <p:nvPr/>
              </p:nvSpPr>
              <p:spPr>
                <a:xfrm>
                  <a:off x="6012160" y="3226336"/>
                  <a:ext cx="1152128" cy="23740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1" name="文字方塊 390"/>
                <p:cNvSpPr txBox="1"/>
                <p:nvPr/>
              </p:nvSpPr>
              <p:spPr>
                <a:xfrm>
                  <a:off x="5976716" y="3237013"/>
                  <a:ext cx="67197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" b="1" dirty="0" smtClean="0"/>
                    <a:t>Application</a:t>
                  </a:r>
                  <a:endParaRPr lang="zh-TW" altLang="en-US" sz="800" b="1" dirty="0"/>
                </a:p>
              </p:txBody>
            </p:sp>
            <p:grpSp>
              <p:nvGrpSpPr>
                <p:cNvPr id="392" name="群組 391"/>
                <p:cNvGrpSpPr/>
                <p:nvPr/>
              </p:nvGrpSpPr>
              <p:grpSpPr>
                <a:xfrm>
                  <a:off x="6765358" y="3259266"/>
                  <a:ext cx="383438" cy="184666"/>
                  <a:chOff x="6447927" y="3729331"/>
                  <a:chExt cx="383438" cy="184666"/>
                </a:xfrm>
              </p:grpSpPr>
              <p:sp>
                <p:nvSpPr>
                  <p:cNvPr id="393" name="圓角矩形 392"/>
                  <p:cNvSpPr/>
                  <p:nvPr/>
                </p:nvSpPr>
                <p:spPr>
                  <a:xfrm>
                    <a:off x="6452214" y="3733416"/>
                    <a:ext cx="365239" cy="162948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94" name="文字方塊 393"/>
                  <p:cNvSpPr txBox="1"/>
                  <p:nvPr/>
                </p:nvSpPr>
                <p:spPr>
                  <a:xfrm>
                    <a:off x="6447927" y="3729331"/>
                    <a:ext cx="38343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600" b="1" dirty="0" smtClean="0"/>
                      <a:t>Buffer</a:t>
                    </a:r>
                    <a:endParaRPr lang="zh-TW" altLang="en-US" sz="600" b="1" dirty="0"/>
                  </a:p>
                </p:txBody>
              </p:sp>
            </p:grpSp>
          </p:grpSp>
          <p:grpSp>
            <p:nvGrpSpPr>
              <p:cNvPr id="372" name="群組 371"/>
              <p:cNvGrpSpPr/>
              <p:nvPr/>
            </p:nvGrpSpPr>
            <p:grpSpPr>
              <a:xfrm>
                <a:off x="6738419" y="3470892"/>
                <a:ext cx="913914" cy="290643"/>
                <a:chOff x="6293117" y="3226336"/>
                <a:chExt cx="913914" cy="290643"/>
              </a:xfrm>
            </p:grpSpPr>
            <p:sp>
              <p:nvSpPr>
                <p:cNvPr id="385" name="矩形 384"/>
                <p:cNvSpPr/>
                <p:nvPr/>
              </p:nvSpPr>
              <p:spPr>
                <a:xfrm>
                  <a:off x="6330598" y="3226336"/>
                  <a:ext cx="828000" cy="23740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6" name="文字方塊 385"/>
                <p:cNvSpPr txBox="1"/>
                <p:nvPr/>
              </p:nvSpPr>
              <p:spPr>
                <a:xfrm>
                  <a:off x="6293117" y="3237986"/>
                  <a:ext cx="50847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" b="1" dirty="0" smtClean="0"/>
                    <a:t>Sockets</a:t>
                  </a:r>
                  <a:endParaRPr lang="zh-TW" altLang="en-US" sz="800" b="1" dirty="0"/>
                </a:p>
              </p:txBody>
            </p:sp>
            <p:grpSp>
              <p:nvGrpSpPr>
                <p:cNvPr id="387" name="群組 386"/>
                <p:cNvGrpSpPr/>
                <p:nvPr/>
              </p:nvGrpSpPr>
              <p:grpSpPr>
                <a:xfrm>
                  <a:off x="6811031" y="3239980"/>
                  <a:ext cx="396000" cy="276999"/>
                  <a:chOff x="6493600" y="3710045"/>
                  <a:chExt cx="396000" cy="276999"/>
                </a:xfrm>
              </p:grpSpPr>
              <p:sp>
                <p:nvSpPr>
                  <p:cNvPr id="388" name="圓角矩形 387"/>
                  <p:cNvSpPr/>
                  <p:nvPr/>
                </p:nvSpPr>
                <p:spPr>
                  <a:xfrm>
                    <a:off x="6556327" y="3728520"/>
                    <a:ext cx="252000" cy="162948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89" name="文字方塊 388"/>
                  <p:cNvSpPr txBox="1"/>
                  <p:nvPr/>
                </p:nvSpPr>
                <p:spPr>
                  <a:xfrm>
                    <a:off x="6493600" y="3710045"/>
                    <a:ext cx="396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600" b="1" dirty="0" smtClean="0"/>
                      <a:t>Buffer</a:t>
                    </a:r>
                    <a:endParaRPr lang="zh-TW" altLang="en-US" sz="600" b="1" dirty="0"/>
                  </a:p>
                </p:txBody>
              </p:sp>
            </p:grpSp>
          </p:grpSp>
          <p:grpSp>
            <p:nvGrpSpPr>
              <p:cNvPr id="373" name="群組 372"/>
              <p:cNvGrpSpPr/>
              <p:nvPr/>
            </p:nvGrpSpPr>
            <p:grpSpPr>
              <a:xfrm>
                <a:off x="6690483" y="3764266"/>
                <a:ext cx="952577" cy="326671"/>
                <a:chOff x="6245181" y="3198977"/>
                <a:chExt cx="952577" cy="326671"/>
              </a:xfrm>
            </p:grpSpPr>
            <p:sp>
              <p:nvSpPr>
                <p:cNvPr id="380" name="矩形 379"/>
                <p:cNvSpPr/>
                <p:nvPr/>
              </p:nvSpPr>
              <p:spPr>
                <a:xfrm>
                  <a:off x="6330598" y="3226336"/>
                  <a:ext cx="828000" cy="23740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1" name="文字方塊 380"/>
                <p:cNvSpPr txBox="1"/>
                <p:nvPr/>
              </p:nvSpPr>
              <p:spPr>
                <a:xfrm>
                  <a:off x="6245181" y="3198977"/>
                  <a:ext cx="6896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600" b="1" dirty="0" smtClean="0"/>
                    <a:t>Transport </a:t>
                  </a:r>
                </a:p>
                <a:p>
                  <a:pPr algn="ctr"/>
                  <a:r>
                    <a:rPr lang="en-US" altLang="zh-TW" sz="600" b="1" dirty="0" smtClean="0"/>
                    <a:t>Protocol Driver</a:t>
                  </a:r>
                  <a:endParaRPr lang="zh-TW" altLang="en-US" sz="600" b="1" dirty="0"/>
                </a:p>
              </p:txBody>
            </p:sp>
            <p:grpSp>
              <p:nvGrpSpPr>
                <p:cNvPr id="382" name="群組 381"/>
                <p:cNvGrpSpPr/>
                <p:nvPr/>
              </p:nvGrpSpPr>
              <p:grpSpPr>
                <a:xfrm>
                  <a:off x="6801758" y="3248649"/>
                  <a:ext cx="396000" cy="276999"/>
                  <a:chOff x="6484327" y="3718714"/>
                  <a:chExt cx="396000" cy="276999"/>
                </a:xfrm>
              </p:grpSpPr>
              <p:sp>
                <p:nvSpPr>
                  <p:cNvPr id="383" name="圓角矩形 382"/>
                  <p:cNvSpPr/>
                  <p:nvPr/>
                </p:nvSpPr>
                <p:spPr>
                  <a:xfrm>
                    <a:off x="6552433" y="3729682"/>
                    <a:ext cx="252000" cy="162948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84" name="文字方塊 383"/>
                  <p:cNvSpPr txBox="1"/>
                  <p:nvPr/>
                </p:nvSpPr>
                <p:spPr>
                  <a:xfrm>
                    <a:off x="6484327" y="3718714"/>
                    <a:ext cx="396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600" b="1" dirty="0" smtClean="0"/>
                      <a:t>Buffer</a:t>
                    </a:r>
                    <a:endParaRPr lang="zh-TW" altLang="en-US" sz="600" b="1" dirty="0"/>
                  </a:p>
                </p:txBody>
              </p:sp>
            </p:grpSp>
          </p:grpSp>
          <p:grpSp>
            <p:nvGrpSpPr>
              <p:cNvPr id="374" name="群組 373"/>
              <p:cNvGrpSpPr/>
              <p:nvPr/>
            </p:nvGrpSpPr>
            <p:grpSpPr>
              <a:xfrm>
                <a:off x="6739633" y="4078819"/>
                <a:ext cx="918507" cy="307777"/>
                <a:chOff x="6294331" y="3188497"/>
                <a:chExt cx="918507" cy="307777"/>
              </a:xfrm>
            </p:grpSpPr>
            <p:sp>
              <p:nvSpPr>
                <p:cNvPr id="375" name="矩形 374"/>
                <p:cNvSpPr/>
                <p:nvPr/>
              </p:nvSpPr>
              <p:spPr>
                <a:xfrm>
                  <a:off x="6330598" y="3226336"/>
                  <a:ext cx="828000" cy="23740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6" name="文字方塊 375"/>
                <p:cNvSpPr txBox="1"/>
                <p:nvPr/>
              </p:nvSpPr>
              <p:spPr>
                <a:xfrm>
                  <a:off x="6294331" y="3188497"/>
                  <a:ext cx="4138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700" b="1" dirty="0" smtClean="0"/>
                    <a:t>NIC </a:t>
                  </a:r>
                </a:p>
                <a:p>
                  <a:r>
                    <a:rPr lang="en-US" altLang="zh-TW" sz="700" b="1" dirty="0" smtClean="0"/>
                    <a:t>Driver</a:t>
                  </a:r>
                  <a:endParaRPr lang="zh-TW" altLang="en-US" sz="700" b="1" dirty="0"/>
                </a:p>
              </p:txBody>
            </p:sp>
            <p:grpSp>
              <p:nvGrpSpPr>
                <p:cNvPr id="377" name="群組 376"/>
                <p:cNvGrpSpPr/>
                <p:nvPr/>
              </p:nvGrpSpPr>
              <p:grpSpPr>
                <a:xfrm>
                  <a:off x="6816838" y="3250142"/>
                  <a:ext cx="396000" cy="184666"/>
                  <a:chOff x="6499407" y="3720207"/>
                  <a:chExt cx="396000" cy="184666"/>
                </a:xfrm>
              </p:grpSpPr>
              <p:sp>
                <p:nvSpPr>
                  <p:cNvPr id="378" name="圓角矩形 377"/>
                  <p:cNvSpPr/>
                  <p:nvPr/>
                </p:nvSpPr>
                <p:spPr>
                  <a:xfrm>
                    <a:off x="6551924" y="3729500"/>
                    <a:ext cx="252000" cy="162948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79" name="文字方塊 378"/>
                  <p:cNvSpPr txBox="1"/>
                  <p:nvPr/>
                </p:nvSpPr>
                <p:spPr>
                  <a:xfrm>
                    <a:off x="6499407" y="3720207"/>
                    <a:ext cx="39600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600" b="1" dirty="0" smtClean="0"/>
                      <a:t>Buffer</a:t>
                    </a:r>
                    <a:endParaRPr lang="zh-TW" altLang="en-US" sz="600" b="1" dirty="0"/>
                  </a:p>
                </p:txBody>
              </p:sp>
            </p:grpSp>
          </p:grpSp>
          <p:sp>
            <p:nvSpPr>
              <p:cNvPr id="370" name="文字方塊 369"/>
              <p:cNvSpPr txBox="1"/>
              <p:nvPr/>
            </p:nvSpPr>
            <p:spPr>
              <a:xfrm>
                <a:off x="7038455" y="2910657"/>
                <a:ext cx="7018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b="1" dirty="0" smtClean="0"/>
                  <a:t>Receiver</a:t>
                </a:r>
                <a:endParaRPr lang="zh-TW" altLang="en-US" sz="1000" b="1" dirty="0"/>
              </a:p>
            </p:txBody>
          </p:sp>
          <p:grpSp>
            <p:nvGrpSpPr>
              <p:cNvPr id="362" name="群組 361"/>
              <p:cNvGrpSpPr/>
              <p:nvPr/>
            </p:nvGrpSpPr>
            <p:grpSpPr>
              <a:xfrm>
                <a:off x="6650547" y="4509094"/>
                <a:ext cx="718225" cy="237403"/>
                <a:chOff x="5849740" y="4486483"/>
                <a:chExt cx="718225" cy="237403"/>
              </a:xfrm>
            </p:grpSpPr>
            <p:sp>
              <p:nvSpPr>
                <p:cNvPr id="363" name="矩形 362"/>
                <p:cNvSpPr/>
                <p:nvPr/>
              </p:nvSpPr>
              <p:spPr>
                <a:xfrm>
                  <a:off x="5913862" y="4486483"/>
                  <a:ext cx="602354" cy="23740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64" name="群組 363"/>
                <p:cNvGrpSpPr/>
                <p:nvPr/>
              </p:nvGrpSpPr>
              <p:grpSpPr>
                <a:xfrm>
                  <a:off x="6171965" y="4514782"/>
                  <a:ext cx="396000" cy="184666"/>
                  <a:chOff x="6171965" y="4514782"/>
                  <a:chExt cx="396000" cy="184666"/>
                </a:xfrm>
              </p:grpSpPr>
              <p:sp>
                <p:nvSpPr>
                  <p:cNvPr id="366" name="圓角矩形 365"/>
                  <p:cNvSpPr/>
                  <p:nvPr/>
                </p:nvSpPr>
                <p:spPr>
                  <a:xfrm>
                    <a:off x="6226722" y="4523479"/>
                    <a:ext cx="252000" cy="162948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600"/>
                  </a:p>
                </p:txBody>
              </p:sp>
              <p:sp>
                <p:nvSpPr>
                  <p:cNvPr id="367" name="文字方塊 366"/>
                  <p:cNvSpPr txBox="1"/>
                  <p:nvPr/>
                </p:nvSpPr>
                <p:spPr>
                  <a:xfrm>
                    <a:off x="6171965" y="4514782"/>
                    <a:ext cx="39600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600" b="1" dirty="0" smtClean="0">
                        <a:solidFill>
                          <a:schemeClr val="bg1"/>
                        </a:solidFill>
                      </a:rPr>
                      <a:t>Buffer</a:t>
                    </a:r>
                    <a:endParaRPr lang="zh-TW" altLang="en-US" sz="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5" name="文字方塊 364"/>
                <p:cNvSpPr txBox="1"/>
                <p:nvPr/>
              </p:nvSpPr>
              <p:spPr>
                <a:xfrm>
                  <a:off x="5849740" y="4503259"/>
                  <a:ext cx="367408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700" b="1" dirty="0" smtClean="0"/>
                    <a:t>RNIC</a:t>
                  </a:r>
                  <a:endParaRPr lang="zh-TW" altLang="en-US" sz="700" b="1" dirty="0"/>
                </a:p>
              </p:txBody>
            </p:sp>
          </p:grpSp>
        </p:grpSp>
        <p:cxnSp>
          <p:nvCxnSpPr>
            <p:cNvPr id="1037" name="肘形接點 1036"/>
            <p:cNvCxnSpPr>
              <a:stCxn id="317" idx="2"/>
              <a:endCxn id="355" idx="1"/>
            </p:cNvCxnSpPr>
            <p:nvPr/>
          </p:nvCxnSpPr>
          <p:spPr>
            <a:xfrm rot="16200000" flipH="1">
              <a:off x="5022510" y="3821904"/>
              <a:ext cx="1267641" cy="339799"/>
            </a:xfrm>
            <a:prstGeom prst="bentConnector2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0" name="直線單箭頭接點 1039"/>
            <p:cNvCxnSpPr>
              <a:stCxn id="357" idx="3"/>
              <a:endCxn id="365" idx="1"/>
            </p:cNvCxnSpPr>
            <p:nvPr/>
          </p:nvCxnSpPr>
          <p:spPr>
            <a:xfrm>
              <a:off x="6464215" y="4615220"/>
              <a:ext cx="216000" cy="0"/>
            </a:xfrm>
            <a:prstGeom prst="straightConnector1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3" name="肘形接點 1042"/>
            <p:cNvCxnSpPr>
              <a:stCxn id="367" idx="3"/>
              <a:endCxn id="394" idx="2"/>
            </p:cNvCxnSpPr>
            <p:nvPr/>
          </p:nvCxnSpPr>
          <p:spPr>
            <a:xfrm flipV="1">
              <a:off x="7368772" y="3367436"/>
              <a:ext cx="347275" cy="1262290"/>
            </a:xfrm>
            <a:prstGeom prst="bentConnector2">
              <a:avLst/>
            </a:pr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4" name="文字方塊 1043"/>
            <p:cNvSpPr txBox="1"/>
            <p:nvPr/>
          </p:nvSpPr>
          <p:spPr>
            <a:xfrm>
              <a:off x="6363555" y="4619399"/>
              <a:ext cx="3994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b="1" dirty="0" err="1" smtClean="0"/>
                <a:t>RoCE</a:t>
              </a:r>
              <a:endParaRPr lang="zh-TW" altLang="en-US" sz="800" b="1" dirty="0"/>
            </a:p>
          </p:txBody>
        </p:sp>
      </p:grpSp>
      <p:sp>
        <p:nvSpPr>
          <p:cNvPr id="1046" name="文字方塊 1045"/>
          <p:cNvSpPr txBox="1"/>
          <p:nvPr/>
        </p:nvSpPr>
        <p:spPr>
          <a:xfrm>
            <a:off x="107504" y="4933206"/>
            <a:ext cx="4011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 smtClean="0"/>
              <a:t>* RDMA: Remote Direct Memory Access;   </a:t>
            </a:r>
            <a:r>
              <a:rPr lang="en-US" altLang="zh-TW" sz="900" dirty="0" err="1" smtClean="0"/>
              <a:t>RoCE</a:t>
            </a:r>
            <a:r>
              <a:rPr lang="en-US" altLang="zh-TW" sz="900" dirty="0" smtClean="0"/>
              <a:t>: RDMA over Converged Ethernet</a:t>
            </a:r>
            <a:endParaRPr lang="zh-TW" altLang="en-US" sz="900" dirty="0"/>
          </a:p>
        </p:txBody>
      </p:sp>
      <p:sp>
        <p:nvSpPr>
          <p:cNvPr id="227" name="文字方塊 226"/>
          <p:cNvSpPr txBox="1"/>
          <p:nvPr/>
        </p:nvSpPr>
        <p:spPr>
          <a:xfrm>
            <a:off x="6169052" y="2618841"/>
            <a:ext cx="2263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u="sng" dirty="0" smtClean="0"/>
              <a:t>RDMA over Converged Ethernet (</a:t>
            </a:r>
            <a:r>
              <a:rPr lang="en-US" altLang="zh-TW" sz="1000" b="1" u="sng" dirty="0" err="1" smtClean="0"/>
              <a:t>RoCE</a:t>
            </a:r>
            <a:r>
              <a:rPr lang="en-US" altLang="zh-TW" sz="1000" b="1" u="sng" dirty="0" smtClean="0"/>
              <a:t>)</a:t>
            </a:r>
            <a:endParaRPr lang="zh-TW" altLang="en-US" sz="1000" b="1" u="sng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06305" y="3016240"/>
            <a:ext cx="1932365" cy="1434136"/>
            <a:chOff x="88670" y="3271319"/>
            <a:chExt cx="1932365" cy="1434136"/>
          </a:xfrm>
        </p:grpSpPr>
        <p:grpSp>
          <p:nvGrpSpPr>
            <p:cNvPr id="45" name="群組 44"/>
            <p:cNvGrpSpPr/>
            <p:nvPr/>
          </p:nvGrpSpPr>
          <p:grpSpPr>
            <a:xfrm>
              <a:off x="88670" y="3397884"/>
              <a:ext cx="1011815" cy="246221"/>
              <a:chOff x="57277" y="3231749"/>
              <a:chExt cx="1011815" cy="246221"/>
            </a:xfrm>
          </p:grpSpPr>
          <p:cxnSp>
            <p:nvCxnSpPr>
              <p:cNvPr id="10" name="直線接點 9"/>
              <p:cNvCxnSpPr/>
              <p:nvPr/>
            </p:nvCxnSpPr>
            <p:spPr>
              <a:xfrm>
                <a:off x="157220" y="3454813"/>
                <a:ext cx="900000" cy="0"/>
              </a:xfrm>
              <a:prstGeom prst="line">
                <a:avLst/>
              </a:prstGeom>
              <a:no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1" name="文字方塊 100"/>
              <p:cNvSpPr txBox="1"/>
              <p:nvPr/>
            </p:nvSpPr>
            <p:spPr>
              <a:xfrm>
                <a:off x="57277" y="3231749"/>
                <a:ext cx="101181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b="1" dirty="0" smtClean="0"/>
                  <a:t>DXS-3400 (</a:t>
                </a:r>
                <a:r>
                  <a:rPr lang="en-US" altLang="zh-TW" sz="1000" b="1" dirty="0" err="1" smtClean="0"/>
                  <a:t>ToR</a:t>
                </a:r>
                <a:r>
                  <a:rPr lang="en-US" altLang="zh-TW" sz="1000" b="1" dirty="0" smtClean="0"/>
                  <a:t>)</a:t>
                </a:r>
                <a:endParaRPr lang="zh-TW" altLang="en-US" sz="1000" b="1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945816" y="3271319"/>
              <a:ext cx="1075219" cy="1434136"/>
              <a:chOff x="945816" y="3271319"/>
              <a:chExt cx="1075219" cy="1434136"/>
            </a:xfrm>
          </p:grpSpPr>
          <p:pic>
            <p:nvPicPr>
              <p:cNvPr id="2" name="Picture 4" descr="「open rack icon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45816" y="3271319"/>
                <a:ext cx="1075219" cy="143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群組 8"/>
              <p:cNvGrpSpPr/>
              <p:nvPr/>
            </p:nvGrpSpPr>
            <p:grpSpPr>
              <a:xfrm>
                <a:off x="1472122" y="3626540"/>
                <a:ext cx="180000" cy="180000"/>
                <a:chOff x="2574594" y="3744000"/>
                <a:chExt cx="180000" cy="180000"/>
              </a:xfrm>
            </p:grpSpPr>
            <p:cxnSp>
              <p:nvCxnSpPr>
                <p:cNvPr id="8" name="直線接點 7"/>
                <p:cNvCxnSpPr/>
                <p:nvPr/>
              </p:nvCxnSpPr>
              <p:spPr>
                <a:xfrm>
                  <a:off x="2574594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6" name="直線接點 305"/>
                <p:cNvCxnSpPr/>
                <p:nvPr/>
              </p:nvCxnSpPr>
              <p:spPr>
                <a:xfrm>
                  <a:off x="2610594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7" name="直線接點 306"/>
                <p:cNvCxnSpPr/>
                <p:nvPr/>
              </p:nvCxnSpPr>
              <p:spPr>
                <a:xfrm>
                  <a:off x="2646594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8" name="直線接點 307"/>
                <p:cNvCxnSpPr/>
                <p:nvPr/>
              </p:nvCxnSpPr>
              <p:spPr>
                <a:xfrm>
                  <a:off x="2681792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9" name="直線接點 308"/>
                <p:cNvCxnSpPr/>
                <p:nvPr/>
              </p:nvCxnSpPr>
              <p:spPr>
                <a:xfrm>
                  <a:off x="2718594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0" name="直線接點 309"/>
                <p:cNvCxnSpPr/>
                <p:nvPr/>
              </p:nvCxnSpPr>
              <p:spPr>
                <a:xfrm>
                  <a:off x="2754594" y="3744000"/>
                  <a:ext cx="0" cy="180000"/>
                </a:xfrm>
                <a:prstGeom prst="line">
                  <a:avLst/>
                </a:prstGeom>
                <a:noFill/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" name="群組 5"/>
              <p:cNvGrpSpPr/>
              <p:nvPr/>
            </p:nvGrpSpPr>
            <p:grpSpPr>
              <a:xfrm>
                <a:off x="1038266" y="3802150"/>
                <a:ext cx="878698" cy="511882"/>
                <a:chOff x="1037523" y="3420000"/>
                <a:chExt cx="1098373" cy="639853"/>
              </a:xfrm>
            </p:grpSpPr>
            <p:pic>
              <p:nvPicPr>
                <p:cNvPr id="231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7" y="3420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2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6" y="3528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4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5" y="3636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5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5" y="3744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6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4" y="3852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9" name="Picture 2" descr="http://www.colomachine.com/colomachinev5/1U-Server-Best-Value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37523" y="3960000"/>
                  <a:ext cx="1098369" cy="99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5" name="圖片 1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4092" y="3476661"/>
                <a:ext cx="842743" cy="242824"/>
              </a:xfrm>
              <a:prstGeom prst="rect">
                <a:avLst/>
              </a:prstGeom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2483768" y="2657169"/>
            <a:ext cx="3045600" cy="2139115"/>
            <a:chOff x="2483768" y="2657169"/>
            <a:chExt cx="3045600" cy="2139115"/>
          </a:xfrm>
        </p:grpSpPr>
        <p:grpSp>
          <p:nvGrpSpPr>
            <p:cNvPr id="37" name="群組 36"/>
            <p:cNvGrpSpPr/>
            <p:nvPr/>
          </p:nvGrpSpPr>
          <p:grpSpPr>
            <a:xfrm>
              <a:off x="3802695" y="3379861"/>
              <a:ext cx="373132" cy="301777"/>
              <a:chOff x="4204304" y="3531899"/>
              <a:chExt cx="373132" cy="301777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4204304" y="3700604"/>
                <a:ext cx="373132" cy="5089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接點 31"/>
              <p:cNvCxnSpPr/>
              <p:nvPr/>
            </p:nvCxnSpPr>
            <p:spPr>
              <a:xfrm>
                <a:off x="4283968" y="3648735"/>
                <a:ext cx="216024" cy="0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H="1">
                <a:off x="4287741" y="3648735"/>
                <a:ext cx="2191" cy="18180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直線接點 129"/>
              <p:cNvCxnSpPr/>
              <p:nvPr/>
            </p:nvCxnSpPr>
            <p:spPr>
              <a:xfrm flipH="1">
                <a:off x="4352959" y="3645467"/>
                <a:ext cx="2191" cy="18180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 flipH="1">
                <a:off x="4425793" y="3651870"/>
                <a:ext cx="2191" cy="18180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2" name="直線接點 131"/>
              <p:cNvCxnSpPr/>
              <p:nvPr/>
            </p:nvCxnSpPr>
            <p:spPr>
              <a:xfrm flipH="1">
                <a:off x="4490052" y="3651870"/>
                <a:ext cx="2191" cy="181806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flipV="1">
                <a:off x="4395733" y="3531899"/>
                <a:ext cx="0" cy="11356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36" name="直線接點 135"/>
            <p:cNvCxnSpPr/>
            <p:nvPr/>
          </p:nvCxnSpPr>
          <p:spPr>
            <a:xfrm>
              <a:off x="2928366" y="3137446"/>
              <a:ext cx="75600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7" name="文字方塊 136"/>
            <p:cNvSpPr txBox="1"/>
            <p:nvPr/>
          </p:nvSpPr>
          <p:spPr>
            <a:xfrm>
              <a:off x="2483768" y="2921604"/>
              <a:ext cx="1168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TW" sz="1000" b="1" dirty="0" smtClean="0"/>
                <a:t>Коммутатор ядра</a:t>
              </a:r>
              <a:endParaRPr lang="en-US" altLang="zh-TW" sz="1000" b="1" dirty="0" smtClean="0"/>
            </a:p>
          </p:txBody>
        </p:sp>
        <p:cxnSp>
          <p:nvCxnSpPr>
            <p:cNvPr id="138" name="直線接點 137"/>
            <p:cNvCxnSpPr/>
            <p:nvPr/>
          </p:nvCxnSpPr>
          <p:spPr>
            <a:xfrm>
              <a:off x="2770144" y="3773061"/>
              <a:ext cx="75600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文字方塊 138"/>
            <p:cNvSpPr txBox="1"/>
            <p:nvPr/>
          </p:nvSpPr>
          <p:spPr>
            <a:xfrm>
              <a:off x="2611798" y="3424121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00" b="1" dirty="0" smtClean="0"/>
                <a:t>(</a:t>
              </a:r>
              <a:r>
                <a:rPr lang="ru-RU" altLang="zh-TW" sz="1000" b="1" dirty="0" smtClean="0"/>
                <a:t>Агрегация</a:t>
              </a:r>
              <a:r>
                <a:rPr lang="en-US" altLang="zh-TW" sz="1000" b="1" dirty="0" smtClean="0"/>
                <a:t>)</a:t>
              </a:r>
            </a:p>
            <a:p>
              <a:pPr algn="ctr"/>
              <a:r>
                <a:rPr lang="en-US" altLang="zh-TW" sz="1000" b="1" dirty="0" smtClean="0"/>
                <a:t>DXS-3400</a:t>
              </a:r>
              <a:endParaRPr lang="zh-TW" altLang="en-US" sz="1000" b="1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373282" y="3255957"/>
              <a:ext cx="1156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900" b="1" dirty="0" smtClean="0"/>
                <a:t>DEM-CB100QXS-4XS</a:t>
              </a:r>
            </a:p>
            <a:p>
              <a:pPr algn="ctr"/>
              <a:r>
                <a:rPr lang="en-US" altLang="zh-TW" sz="900" b="1" dirty="0" smtClean="0"/>
                <a:t>(trunking enabled)</a:t>
              </a:r>
              <a:endParaRPr lang="zh-TW" altLang="en-US" sz="900" b="1" dirty="0"/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3415914" y="3953119"/>
              <a:ext cx="1156086" cy="843165"/>
              <a:chOff x="3222121" y="4165606"/>
              <a:chExt cx="1156086" cy="843165"/>
            </a:xfrm>
          </p:grpSpPr>
          <p:grpSp>
            <p:nvGrpSpPr>
              <p:cNvPr id="41" name="群組 40"/>
              <p:cNvGrpSpPr/>
              <p:nvPr/>
            </p:nvGrpSpPr>
            <p:grpSpPr>
              <a:xfrm>
                <a:off x="3511837" y="4200726"/>
                <a:ext cx="578338" cy="541401"/>
                <a:chOff x="3748220" y="4164692"/>
                <a:chExt cx="578338" cy="541401"/>
              </a:xfrm>
            </p:grpSpPr>
            <p:pic>
              <p:nvPicPr>
                <p:cNvPr id="144" name="Picture 2" descr="D:\Tools\Dlink\D-Link Icon Library\Storage\Tower_Rack mount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8220" y="4164692"/>
                  <a:ext cx="379414" cy="440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5" name="Picture 2" descr="D:\Tools\Dlink\D-Link Icon Library\Storage\Tower_Rack mount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7144" y="4265404"/>
                  <a:ext cx="379414" cy="440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7" name="圓角矩形 146"/>
              <p:cNvSpPr/>
              <p:nvPr/>
            </p:nvSpPr>
            <p:spPr>
              <a:xfrm>
                <a:off x="3347894" y="4165606"/>
                <a:ext cx="864066" cy="62720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文字方塊 147"/>
              <p:cNvSpPr txBox="1"/>
              <p:nvPr/>
            </p:nvSpPr>
            <p:spPr>
              <a:xfrm>
                <a:off x="3222121" y="4762550"/>
                <a:ext cx="11560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altLang="zh-TW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Серверная ферма</a:t>
                </a:r>
                <a:endParaRPr lang="zh-TW" altLang="en-U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52" name="直線接點 151"/>
            <p:cNvCxnSpPr/>
            <p:nvPr/>
          </p:nvCxnSpPr>
          <p:spPr>
            <a:xfrm>
              <a:off x="4167334" y="3579759"/>
              <a:ext cx="129600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27" name="圖片 1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2562" y="3656153"/>
              <a:ext cx="1102316" cy="317616"/>
            </a:xfrm>
            <a:prstGeom prst="rect">
              <a:avLst/>
            </a:prstGeom>
          </p:spPr>
        </p:pic>
        <p:pic>
          <p:nvPicPr>
            <p:cNvPr id="126" name="Picture 7" descr="D:\Tools\Dlink\D-Link Icon Library\Switch\Chassis Switc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121" y="2657169"/>
              <a:ext cx="781376" cy="78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/>
          <a:srcRect l="2920" t="10328" r="2920" b="10328"/>
          <a:stretch/>
        </p:blipFill>
        <p:spPr>
          <a:xfrm>
            <a:off x="4536163" y="3041029"/>
            <a:ext cx="847483" cy="234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6"/>
          <p:cNvSpPr/>
          <p:nvPr/>
        </p:nvSpPr>
        <p:spPr>
          <a:xfrm>
            <a:off x="251520" y="2016000"/>
            <a:ext cx="4320000" cy="25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915566"/>
            <a:ext cx="4716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28DA8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/>
          </a:p>
          <a:p>
            <a:r>
              <a:rPr lang="ru-RU" sz="1400" dirty="0" smtClean="0"/>
              <a:t>Позиционирование</a:t>
            </a:r>
            <a:endParaRPr lang="en-GB" dirty="0" smtClean="0"/>
          </a:p>
          <a:p>
            <a:pPr lvl="1"/>
            <a:r>
              <a:rPr lang="ru-RU" altLang="zh-TW" sz="1000" i="1" dirty="0" smtClean="0"/>
              <a:t>Коммутатор Ядра/Агрегации для</a:t>
            </a:r>
            <a:r>
              <a:rPr lang="en-GB" altLang="zh-TW" sz="1000" i="1" dirty="0" smtClean="0"/>
              <a:t> SMB/SME</a:t>
            </a:r>
          </a:p>
          <a:p>
            <a:pPr lvl="1"/>
            <a:r>
              <a:rPr lang="ru-RU" altLang="zh-TW" sz="1000" i="1" dirty="0" smtClean="0"/>
              <a:t>Коммутатор Агрегации для</a:t>
            </a:r>
            <a:r>
              <a:rPr lang="en-GB" altLang="zh-TW" sz="1000" i="1" dirty="0" smtClean="0"/>
              <a:t> </a:t>
            </a:r>
            <a:r>
              <a:rPr lang="ru-RU" altLang="zh-TW" sz="1000" i="1" dirty="0" smtClean="0"/>
              <a:t>Кампуса/Сетей провайдеров</a:t>
            </a:r>
            <a:endParaRPr lang="en-GB" altLang="zh-TW" sz="1050" i="1" dirty="0" smtClean="0"/>
          </a:p>
          <a:p>
            <a:pPr lvl="1"/>
            <a:r>
              <a:rPr lang="ru-RU" altLang="zh-TW" sz="1000" i="1" dirty="0" smtClean="0"/>
              <a:t>Агрегация Серверной фермы</a:t>
            </a:r>
            <a:endParaRPr lang="en-GB" altLang="zh-TW" sz="1000" i="1" dirty="0" smtClean="0"/>
          </a:p>
          <a:p>
            <a:r>
              <a:rPr lang="ru-RU" sz="1400" dirty="0" smtClean="0"/>
              <a:t>Обзор продукта</a:t>
            </a:r>
            <a:endParaRPr lang="en-US" dirty="0" smtClean="0"/>
          </a:p>
          <a:p>
            <a:pPr lvl="1"/>
            <a:r>
              <a:rPr lang="ru-RU" sz="1000" i="1" dirty="0" smtClean="0"/>
              <a:t>Основные характеристики</a:t>
            </a:r>
            <a:endParaRPr lang="en-US" sz="1000" i="1" dirty="0" smtClean="0"/>
          </a:p>
          <a:p>
            <a:pPr lvl="1"/>
            <a:r>
              <a:rPr lang="ru-RU" sz="1000" i="1" dirty="0" smtClean="0"/>
              <a:t>Аппаратный дизайн высокой доступности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Физическое </a:t>
            </a:r>
            <a:r>
              <a:rPr lang="ru-RU" sz="1000" i="1" dirty="0" err="1" smtClean="0"/>
              <a:t>стекирование</a:t>
            </a:r>
            <a:endParaRPr lang="en-GB" sz="1000" i="1" dirty="0" smtClean="0"/>
          </a:p>
          <a:p>
            <a:pPr lvl="1"/>
            <a:r>
              <a:rPr lang="ru-RU" sz="1000" i="1" dirty="0" smtClean="0"/>
              <a:t>Аксессуары</a:t>
            </a:r>
            <a:endParaRPr lang="en-GB" sz="1200" i="1" dirty="0" smtClean="0"/>
          </a:p>
          <a:p>
            <a:r>
              <a:rPr lang="ru-RU" sz="1400" dirty="0" smtClean="0"/>
              <a:t>Анонс технологий</a:t>
            </a:r>
            <a:endParaRPr lang="en-GB" dirty="0" smtClean="0"/>
          </a:p>
          <a:p>
            <a:pPr lvl="1"/>
            <a:r>
              <a:rPr lang="en-US" altLang="zh-TW" sz="1000" i="1" dirty="0" smtClean="0"/>
              <a:t>IEEE 802.1Qbb Priority-based Flow Control (PFC)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IEEE 802.1Qaz Enhanced Transmission Selection (ETS)</a:t>
            </a:r>
            <a:endParaRPr lang="ru-RU" altLang="zh-TW" sz="1000" i="1" dirty="0" smtClean="0"/>
          </a:p>
          <a:p>
            <a:pPr lvl="1"/>
            <a:r>
              <a:rPr lang="fr-FR" altLang="zh-TW" sz="1000" i="1" dirty="0" smtClean="0"/>
              <a:t>IEEE 802.1Qau Congestion Notification (QCN)</a:t>
            </a:r>
            <a:endParaRPr lang="ru-RU" altLang="zh-TW" sz="1000" i="1" dirty="0" smtClean="0"/>
          </a:p>
          <a:p>
            <a:pPr lvl="1"/>
            <a:r>
              <a:rPr lang="en-US" altLang="zh-TW" sz="1000" i="1" dirty="0" smtClean="0"/>
              <a:t>Data Center Bridging Exchange Protocol (DCBX)</a:t>
            </a:r>
            <a:endParaRPr lang="en-GB" sz="10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568952" cy="85725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2427734"/>
            <a:ext cx="3540393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TW" dirty="0" smtClean="0"/>
              <a:t>Обзор продукта</a:t>
            </a:r>
            <a:r>
              <a:rPr lang="en-GB" altLang="zh-TW" dirty="0" smtClean="0"/>
              <a:t/>
            </a:r>
            <a:br>
              <a:rPr lang="en-GB" altLang="zh-TW" dirty="0" smtClean="0"/>
            </a:br>
            <a:r>
              <a:rPr lang="ru-RU" altLang="zh-TW" sz="1800" i="1" dirty="0" smtClean="0"/>
              <a:t>Основные характеристики</a:t>
            </a:r>
            <a:endParaRPr lang="zh-TW" altLang="en-US" i="1" dirty="0"/>
          </a:p>
        </p:txBody>
      </p:sp>
      <p:grpSp>
        <p:nvGrpSpPr>
          <p:cNvPr id="20" name="群組 19"/>
          <p:cNvGrpSpPr/>
          <p:nvPr/>
        </p:nvGrpSpPr>
        <p:grpSpPr>
          <a:xfrm>
            <a:off x="603609" y="2955804"/>
            <a:ext cx="2520000" cy="1611674"/>
            <a:chOff x="687420" y="3077520"/>
            <a:chExt cx="2409992" cy="15824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圓角矩形 20"/>
            <p:cNvSpPr/>
            <p:nvPr/>
          </p:nvSpPr>
          <p:spPr>
            <a:xfrm>
              <a:off x="687420" y="3227294"/>
              <a:ext cx="2409992" cy="143268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/>
                <a:t>Физическое </a:t>
              </a:r>
              <a:r>
                <a:rPr lang="ru-RU" altLang="zh-TW" sz="1200" dirty="0" err="1" smtClean="0"/>
                <a:t>стекирование</a:t>
              </a:r>
              <a:endParaRPr lang="en-US" altLang="zh-TW" sz="12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/>
                <a:t>Модули вентиляторов и блоков питания с поддержкой горячей замены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/>
                <a:t>Поддержка </a:t>
              </a:r>
              <a:r>
                <a:rPr lang="en-US" altLang="zh-TW" sz="1200" dirty="0" smtClean="0"/>
                <a:t>ERPS </a:t>
              </a:r>
              <a:r>
                <a:rPr lang="ru-RU" altLang="zh-TW" sz="1200" dirty="0" smtClean="0"/>
                <a:t>и </a:t>
              </a:r>
              <a:r>
                <a:rPr lang="en-US" altLang="zh-TW" sz="1200" dirty="0" smtClean="0"/>
                <a:t>OAM</a:t>
              </a:r>
              <a:endParaRPr lang="zh-TW" altLang="en-US" sz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980062" y="3077520"/>
              <a:ext cx="1824708" cy="2955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TW" sz="1400" dirty="0" smtClean="0">
                  <a:solidFill>
                    <a:schemeClr val="bg1"/>
                  </a:solidFill>
                </a:rPr>
                <a:t>Высокая доступность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308185" y="2955804"/>
            <a:ext cx="2520000" cy="1611674"/>
            <a:chOff x="687419" y="3077520"/>
            <a:chExt cx="2458603" cy="15824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4" name="圓角矩形 23"/>
            <p:cNvSpPr/>
            <p:nvPr/>
          </p:nvSpPr>
          <p:spPr>
            <a:xfrm>
              <a:off x="687419" y="3227294"/>
              <a:ext cx="2458603" cy="1432687"/>
            </a:xfrm>
            <a:prstGeom prst="roundRect">
              <a:avLst/>
            </a:prstGeom>
            <a:solidFill>
              <a:srgbClr val="B8B8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200" dirty="0" smtClean="0">
                  <a:solidFill>
                    <a:schemeClr val="bg1"/>
                  </a:solidFill>
                </a:rPr>
                <a:t>802.1Qbb </a:t>
              </a:r>
              <a:br>
                <a:rPr lang="en-US" altLang="zh-TW" sz="1200" dirty="0" smtClean="0">
                  <a:solidFill>
                    <a:schemeClr val="bg1"/>
                  </a:solidFill>
                </a:rPr>
              </a:br>
              <a:r>
                <a:rPr lang="en-US" altLang="zh-TW" sz="1100" dirty="0" smtClean="0">
                  <a:solidFill>
                    <a:schemeClr val="bg1"/>
                  </a:solidFill>
                </a:rPr>
                <a:t>Priority-based Flow Control</a:t>
              </a:r>
              <a:endParaRPr lang="en-US" altLang="zh-TW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200" dirty="0" smtClean="0">
                  <a:solidFill>
                    <a:schemeClr val="bg1"/>
                  </a:solidFill>
                </a:rPr>
                <a:t>802.1Qaz </a:t>
              </a:r>
              <a:br>
                <a:rPr lang="en-US" altLang="zh-TW" sz="1200" dirty="0" smtClean="0">
                  <a:solidFill>
                    <a:schemeClr val="bg1"/>
                  </a:solidFill>
                </a:rPr>
              </a:br>
              <a:r>
                <a:rPr lang="en-US" altLang="zh-TW" sz="1100" dirty="0" smtClean="0">
                  <a:solidFill>
                    <a:schemeClr val="bg1"/>
                  </a:solidFill>
                </a:rPr>
                <a:t>Enhanced Transmission Selection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200" dirty="0">
                  <a:solidFill>
                    <a:schemeClr val="bg1"/>
                  </a:solidFill>
                </a:rPr>
                <a:t>802.1Qau </a:t>
              </a:r>
              <a:br>
                <a:rPr lang="en-US" altLang="zh-TW" sz="1200" dirty="0">
                  <a:solidFill>
                    <a:schemeClr val="bg1"/>
                  </a:solidFill>
                </a:rPr>
              </a:br>
              <a:r>
                <a:rPr lang="en-US" altLang="zh-TW" sz="1100" dirty="0">
                  <a:solidFill>
                    <a:schemeClr val="bg1"/>
                  </a:solidFill>
                </a:rPr>
                <a:t>Congestion Notification</a:t>
              </a:r>
              <a:endParaRPr lang="en-US" altLang="zh-TW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01924" y="3077520"/>
              <a:ext cx="1861514" cy="295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TW" sz="1400" dirty="0" smtClean="0">
                  <a:solidFill>
                    <a:schemeClr val="bg1"/>
                  </a:solidFill>
                </a:rPr>
                <a:t>Транспорт без потерь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76050" y="955321"/>
            <a:ext cx="7984382" cy="869776"/>
            <a:chOff x="476050" y="1004403"/>
            <a:chExt cx="7984382" cy="869776"/>
          </a:xfrm>
        </p:grpSpPr>
        <p:grpSp>
          <p:nvGrpSpPr>
            <p:cNvPr id="11" name="群組 10"/>
            <p:cNvGrpSpPr/>
            <p:nvPr/>
          </p:nvGrpSpPr>
          <p:grpSpPr>
            <a:xfrm>
              <a:off x="611560" y="1131590"/>
              <a:ext cx="7848872" cy="742589"/>
              <a:chOff x="323528" y="1336865"/>
              <a:chExt cx="7848872" cy="74258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23528" y="1336865"/>
                <a:ext cx="1942165" cy="72008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65692" y="1338112"/>
                <a:ext cx="5906708" cy="72008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200" dirty="0">
                    <a:solidFill>
                      <a:srgbClr val="0070C0"/>
                    </a:solidFill>
                  </a:rPr>
                  <a:t>20 * </a:t>
                </a:r>
                <a:r>
                  <a:rPr lang="en-US" altLang="zh-TW" sz="1200" b="1" dirty="0">
                    <a:solidFill>
                      <a:srgbClr val="0070C0"/>
                    </a:solidFill>
                  </a:rPr>
                  <a:t>10GBASE-T</a:t>
                </a:r>
                <a:r>
                  <a:rPr lang="en-US" altLang="zh-TW" sz="1200" dirty="0">
                    <a:solidFill>
                      <a:srgbClr val="0070C0"/>
                    </a:solidFill>
                  </a:rPr>
                  <a:t> &amp; 4 * 10GBASE-T/SFP+ </a:t>
                </a:r>
                <a:r>
                  <a:rPr lang="en-US" altLang="zh-TW" sz="1200" dirty="0" smtClean="0">
                    <a:solidFill>
                      <a:srgbClr val="0070C0"/>
                    </a:solidFill>
                  </a:rPr>
                  <a:t>combo</a:t>
                </a:r>
                <a:endParaRPr lang="en-US" altLang="zh-TW" sz="11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5598801" y="1340790"/>
                <a:ext cx="223490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Консольный порт </a:t>
                </a:r>
                <a:r>
                  <a:rPr lang="en-US" altLang="zh-TW" sz="1050" dirty="0" smtClean="0">
                    <a:solidFill>
                      <a:srgbClr val="0070C0"/>
                    </a:solidFill>
                  </a:rPr>
                  <a:t>RJ45/Mini-USB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Порт управления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Сигнальный порт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Порт </a:t>
                </a:r>
                <a:r>
                  <a:rPr lang="en-US" altLang="zh-TW" sz="1050" dirty="0" smtClean="0">
                    <a:solidFill>
                      <a:srgbClr val="0070C0"/>
                    </a:solidFill>
                  </a:rPr>
                  <a:t>USB</a:t>
                </a:r>
                <a:endParaRPr lang="zh-TW" altLang="en-US" sz="105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平行四邊形 26"/>
            <p:cNvSpPr/>
            <p:nvPr/>
          </p:nvSpPr>
          <p:spPr>
            <a:xfrm>
              <a:off x="476050" y="1004403"/>
              <a:ext cx="1512168" cy="230345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bg1"/>
                  </a:solidFill>
                </a:rPr>
                <a:t>DXS-3400-24TC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53251" y="1874596"/>
            <a:ext cx="8007181" cy="881499"/>
            <a:chOff x="453251" y="1999448"/>
            <a:chExt cx="8007181" cy="881499"/>
          </a:xfrm>
        </p:grpSpPr>
        <p:grpSp>
          <p:nvGrpSpPr>
            <p:cNvPr id="12" name="群組 11"/>
            <p:cNvGrpSpPr/>
            <p:nvPr/>
          </p:nvGrpSpPr>
          <p:grpSpPr>
            <a:xfrm>
              <a:off x="611560" y="2138358"/>
              <a:ext cx="7848872" cy="742589"/>
              <a:chOff x="323528" y="1336865"/>
              <a:chExt cx="7848872" cy="74258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23528" y="1336865"/>
                <a:ext cx="1942165" cy="72008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265692" y="1338112"/>
                <a:ext cx="5906708" cy="72008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200" dirty="0">
                    <a:solidFill>
                      <a:srgbClr val="0070C0"/>
                    </a:solidFill>
                  </a:rPr>
                  <a:t>20 * </a:t>
                </a:r>
                <a:r>
                  <a:rPr lang="en-US" altLang="zh-TW" sz="1200" b="1" dirty="0" smtClean="0">
                    <a:solidFill>
                      <a:srgbClr val="0070C0"/>
                    </a:solidFill>
                  </a:rPr>
                  <a:t>SFP+</a:t>
                </a:r>
                <a:r>
                  <a:rPr lang="en-US" altLang="zh-TW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1200" dirty="0">
                    <a:solidFill>
                      <a:srgbClr val="0070C0"/>
                    </a:solidFill>
                  </a:rPr>
                  <a:t>&amp; 4 * 10GBASE-T/SFP+ </a:t>
                </a:r>
                <a:r>
                  <a:rPr lang="en-US" altLang="zh-TW" sz="1200" dirty="0" smtClean="0">
                    <a:solidFill>
                      <a:srgbClr val="0070C0"/>
                    </a:solidFill>
                  </a:rPr>
                  <a:t>combo</a:t>
                </a:r>
                <a:endParaRPr lang="en-US" altLang="zh-TW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5598801" y="1340790"/>
                <a:ext cx="223490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Консольный порт </a:t>
                </a:r>
                <a:r>
                  <a:rPr lang="en-US" altLang="zh-TW" sz="1050" dirty="0" smtClean="0">
                    <a:solidFill>
                      <a:srgbClr val="0070C0"/>
                    </a:solidFill>
                  </a:rPr>
                  <a:t>RJ45/Mini-USB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Порт управления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Сигнальный порт</a:t>
                </a:r>
                <a:endParaRPr lang="en-US" altLang="zh-TW" sz="1050" dirty="0">
                  <a:solidFill>
                    <a:srgbClr val="0070C0"/>
                  </a:solidFill>
                </a:endParaRPr>
              </a:p>
              <a:p>
                <a:r>
                  <a:rPr lang="en-US" altLang="zh-TW" sz="1050" dirty="0">
                    <a:solidFill>
                      <a:srgbClr val="0070C0"/>
                    </a:solidFill>
                  </a:rPr>
                  <a:t>1 * </a:t>
                </a:r>
                <a:r>
                  <a:rPr lang="ru-RU" altLang="zh-TW" sz="1050" dirty="0" smtClean="0">
                    <a:solidFill>
                      <a:srgbClr val="0070C0"/>
                    </a:solidFill>
                  </a:rPr>
                  <a:t>Порт </a:t>
                </a:r>
                <a:r>
                  <a:rPr lang="en-US" altLang="zh-TW" sz="1050" dirty="0" smtClean="0">
                    <a:solidFill>
                      <a:srgbClr val="0070C0"/>
                    </a:solidFill>
                  </a:rPr>
                  <a:t>USB</a:t>
                </a:r>
                <a:endParaRPr lang="zh-TW" altLang="en-US" sz="105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8" name="平行四邊形 27"/>
            <p:cNvSpPr/>
            <p:nvPr/>
          </p:nvSpPr>
          <p:spPr>
            <a:xfrm>
              <a:off x="453251" y="1999448"/>
              <a:ext cx="1512168" cy="230345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bg1"/>
                  </a:solidFill>
                </a:rPr>
                <a:t>DXS-3400-24SC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009824" y="2955804"/>
            <a:ext cx="2520000" cy="1607730"/>
            <a:chOff x="687419" y="3081393"/>
            <a:chExt cx="2458603" cy="1578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2" name="圓角矩形 31"/>
            <p:cNvSpPr/>
            <p:nvPr/>
          </p:nvSpPr>
          <p:spPr>
            <a:xfrm>
              <a:off x="687419" y="3227294"/>
              <a:ext cx="2458603" cy="143268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>
                  <a:solidFill>
                    <a:schemeClr val="bg1"/>
                  </a:solidFill>
                </a:rPr>
                <a:t>Консоль 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RJ45 </a:t>
              </a:r>
              <a:r>
                <a:rPr lang="ru-RU" altLang="zh-TW" sz="1200" dirty="0" smtClean="0">
                  <a:solidFill>
                    <a:schemeClr val="bg1"/>
                  </a:solidFill>
                </a:rPr>
                <a:t>и 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Mini-USB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>
                  <a:solidFill>
                    <a:schemeClr val="bg1"/>
                  </a:solidFill>
                </a:rPr>
                <a:t>Сигнальный порт</a:t>
              </a:r>
              <a:endParaRPr lang="en-US" altLang="zh-TW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>
                  <a:solidFill>
                    <a:schemeClr val="bg1"/>
                  </a:solidFill>
                </a:rPr>
                <a:t>Порт 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USB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200" dirty="0" smtClean="0">
                  <a:solidFill>
                    <a:schemeClr val="bg1"/>
                  </a:solidFill>
                </a:rPr>
                <a:t>Web </a:t>
              </a:r>
              <a:r>
                <a:rPr lang="ru-RU" altLang="zh-TW" sz="1200" dirty="0" smtClean="0">
                  <a:solidFill>
                    <a:schemeClr val="bg1"/>
                  </a:solidFill>
                </a:rPr>
                <a:t>интерфейс</a:t>
              </a:r>
              <a:endParaRPr lang="en-US" altLang="zh-TW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TW" sz="1200" dirty="0" smtClean="0">
                  <a:solidFill>
                    <a:schemeClr val="bg1"/>
                  </a:solidFill>
                </a:rPr>
                <a:t>Интерфейс 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CLI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06046" y="3081393"/>
              <a:ext cx="1861514" cy="2955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TW" sz="1400" dirty="0" smtClean="0">
                  <a:solidFill>
                    <a:schemeClr val="bg1"/>
                  </a:solidFill>
                </a:rPr>
                <a:t>Легкое управление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25172" y="1234472"/>
            <a:ext cx="1714940" cy="4941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5105" y="2148094"/>
            <a:ext cx="1797309" cy="48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39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394472"/>
          </a:xfrm>
        </p:spPr>
        <p:txBody>
          <a:bodyPr>
            <a:normAutofit/>
          </a:bodyPr>
          <a:lstStyle/>
          <a:p>
            <a:r>
              <a:rPr lang="ru-RU" altLang="zh-TW" sz="1600" dirty="0" smtClean="0"/>
              <a:t>Два блока питания с распределенной нагрузкой и поддержкой горячей замены</a:t>
            </a:r>
            <a:endParaRPr lang="en-US" altLang="zh-TW" sz="1600" dirty="0" smtClean="0"/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Поддержка </a:t>
            </a:r>
            <a:r>
              <a:rPr lang="en-US" altLang="zh-TW" sz="1200" dirty="0" smtClean="0">
                <a:solidFill>
                  <a:srgbClr val="008EA9"/>
                </a:solidFill>
              </a:rPr>
              <a:t>AC </a:t>
            </a:r>
            <a:r>
              <a:rPr lang="ru-RU" altLang="zh-TW" sz="1200" dirty="0" smtClean="0">
                <a:solidFill>
                  <a:srgbClr val="008EA9"/>
                </a:solidFill>
              </a:rPr>
              <a:t>и</a:t>
            </a:r>
            <a:r>
              <a:rPr lang="en-US" altLang="zh-TW" sz="1200" dirty="0" smtClean="0">
                <a:solidFill>
                  <a:srgbClr val="008EA9"/>
                </a:solidFill>
              </a:rPr>
              <a:t> DC </a:t>
            </a:r>
            <a:r>
              <a:rPr lang="ru-RU" altLang="zh-TW" sz="1200" dirty="0" smtClean="0">
                <a:solidFill>
                  <a:srgbClr val="008EA9"/>
                </a:solidFill>
              </a:rPr>
              <a:t>блоков питания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Поддержка </a:t>
            </a:r>
            <a:r>
              <a:rPr lang="en-US" altLang="zh-TW" sz="1200" b="1" dirty="0" smtClean="0">
                <a:solidFill>
                  <a:srgbClr val="008EA9"/>
                </a:solidFill>
              </a:rPr>
              <a:t>front-to-back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r>
              <a:rPr lang="ru-RU" altLang="zh-TW" sz="1200" dirty="0" smtClean="0">
                <a:solidFill>
                  <a:srgbClr val="008EA9"/>
                </a:solidFill>
              </a:rPr>
              <a:t>воздушного потока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Одни блоки питания для </a:t>
            </a:r>
            <a:r>
              <a:rPr lang="en-US" altLang="zh-TW" sz="1200" dirty="0" smtClean="0">
                <a:solidFill>
                  <a:srgbClr val="008EA9"/>
                </a:solidFill>
              </a:rPr>
              <a:t>DXS-3400 </a:t>
            </a:r>
            <a:r>
              <a:rPr lang="ru-RU" altLang="zh-TW" sz="1200" dirty="0" smtClean="0">
                <a:solidFill>
                  <a:srgbClr val="008EA9"/>
                </a:solidFill>
              </a:rPr>
              <a:t>и </a:t>
            </a:r>
            <a:r>
              <a:rPr lang="en-US" altLang="zh-TW" sz="1200" dirty="0" smtClean="0">
                <a:solidFill>
                  <a:srgbClr val="008EA9"/>
                </a:solidFill>
              </a:rPr>
              <a:t>DXS-3600</a:t>
            </a: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Поставляется с одним блоком питания </a:t>
            </a:r>
            <a:r>
              <a:rPr lang="en-US" altLang="zh-TW" sz="1200" dirty="0" smtClean="0">
                <a:solidFill>
                  <a:srgbClr val="008EA9"/>
                </a:solidFill>
              </a:rPr>
              <a:t>AC</a:t>
            </a:r>
          </a:p>
          <a:p>
            <a:r>
              <a:rPr lang="ru-RU" altLang="zh-TW" sz="1600" dirty="0" smtClean="0"/>
              <a:t>Сменные </a:t>
            </a:r>
            <a:r>
              <a:rPr lang="ru-RU" altLang="zh-TW" sz="1600" dirty="0" err="1" smtClean="0"/>
              <a:t>вентиляторные</a:t>
            </a:r>
            <a:r>
              <a:rPr lang="ru-RU" altLang="zh-TW" sz="1600" dirty="0" smtClean="0"/>
              <a:t> модули</a:t>
            </a:r>
            <a:endParaRPr lang="en-US" altLang="zh-TW" sz="1600" dirty="0" smtClean="0"/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Три модуля в комплекте </a:t>
            </a:r>
            <a:r>
              <a:rPr lang="ru-RU" altLang="zh-TW" sz="1200" dirty="0" err="1" smtClean="0">
                <a:solidFill>
                  <a:srgbClr val="008EA9"/>
                </a:solidFill>
              </a:rPr>
              <a:t>по-умолчанию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Горячая замена и легкость в обслуживании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Поддержка </a:t>
            </a:r>
            <a:r>
              <a:rPr lang="en-US" altLang="zh-TW" sz="1200" b="1" dirty="0" smtClean="0">
                <a:solidFill>
                  <a:srgbClr val="008EA9"/>
                </a:solidFill>
              </a:rPr>
              <a:t>front-to-back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r>
              <a:rPr lang="ru-RU" altLang="zh-TW" sz="1200" dirty="0" smtClean="0">
                <a:solidFill>
                  <a:srgbClr val="008EA9"/>
                </a:solidFill>
              </a:rPr>
              <a:t>воздушного потока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/>
            <a:r>
              <a:rPr lang="ru-RU" altLang="zh-TW" sz="1200" dirty="0" smtClean="0">
                <a:solidFill>
                  <a:srgbClr val="008EA9"/>
                </a:solidFill>
              </a:rPr>
              <a:t>Только для коммутаторов серии </a:t>
            </a:r>
            <a:r>
              <a:rPr lang="en-US" altLang="zh-TW" sz="1200" dirty="0" smtClean="0">
                <a:solidFill>
                  <a:srgbClr val="008EA9"/>
                </a:solidFill>
              </a:rPr>
              <a:t>DXS-3400</a:t>
            </a:r>
          </a:p>
          <a:p>
            <a:pPr lvl="1"/>
            <a:endParaRPr lang="zh-TW" altLang="en-US" sz="12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TW" dirty="0" smtClean="0"/>
              <a:t>Обзор продукта</a:t>
            </a:r>
            <a:r>
              <a:rPr lang="en-GB" altLang="zh-TW" dirty="0" smtClean="0"/>
              <a:t/>
            </a:r>
            <a:br>
              <a:rPr lang="en-GB" altLang="zh-TW" dirty="0" smtClean="0"/>
            </a:br>
            <a:r>
              <a:rPr lang="ru-RU" altLang="zh-TW" sz="1800" i="1" dirty="0" smtClean="0"/>
              <a:t>Аппаратный дизайн</a:t>
            </a:r>
            <a:endParaRPr lang="zh-TW" altLang="en-US" sz="3100" i="1" dirty="0"/>
          </a:p>
        </p:txBody>
      </p:sp>
      <p:pic>
        <p:nvPicPr>
          <p:cNvPr id="5" name="Picture 3" descr="D:\1-D-Link Switch\10G Switch\DXS-3600-32S\Photo\DXS-3600-PWR-FB_AC_A1_Image L(Front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7255" y="1340700"/>
            <a:ext cx="730219" cy="905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7438286"/>
              </p:ext>
            </p:extLst>
          </p:nvPr>
        </p:nvGraphicFramePr>
        <p:xfrm>
          <a:off x="5940152" y="1347614"/>
          <a:ext cx="3024336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2128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Наименование</a:t>
                      </a:r>
                      <a:endParaRPr lang="zh-TW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solidFill>
                            <a:srgbClr val="4F81BD"/>
                          </a:solidFill>
                        </a:rPr>
                        <a:t>DXS-PWR300AC</a:t>
                      </a:r>
                      <a:endParaRPr lang="zh-TW" altLang="en-US" sz="1000" b="1" dirty="0" smtClean="0">
                        <a:solidFill>
                          <a:srgbClr val="4F81BD"/>
                        </a:solidFill>
                      </a:endParaRPr>
                    </a:p>
                  </a:txBody>
                  <a:tcPr anchor="ctr"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Описание</a:t>
                      </a:r>
                      <a:endParaRPr lang="zh-TW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dirty="0" smtClean="0"/>
                        <a:t>300W</a:t>
                      </a:r>
                      <a:r>
                        <a:rPr lang="en-US" altLang="zh-TW" sz="1000" baseline="0" dirty="0" smtClean="0"/>
                        <a:t> AC</a:t>
                      </a:r>
                    </a:p>
                    <a:p>
                      <a:r>
                        <a:rPr lang="en-US" altLang="zh-TW" sz="1000" baseline="0" dirty="0" smtClean="0"/>
                        <a:t>Front-to-back airflow</a:t>
                      </a:r>
                      <a:endParaRPr lang="zh-TW" altLang="en-US" sz="10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61240" y="3395497"/>
            <a:ext cx="864096" cy="93610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8999537"/>
              </p:ext>
            </p:extLst>
          </p:nvPr>
        </p:nvGraphicFramePr>
        <p:xfrm>
          <a:off x="5940152" y="3418967"/>
          <a:ext cx="3024336" cy="6545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2128"/>
                <a:gridCol w="1872208"/>
              </a:tblGrid>
              <a:tr h="258297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Наименование</a:t>
                      </a:r>
                      <a:endParaRPr lang="zh-TW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solidFill>
                            <a:srgbClr val="4F81BD"/>
                          </a:solidFill>
                        </a:rPr>
                        <a:t>DXS-FAN100</a:t>
                      </a:r>
                      <a:endParaRPr lang="zh-TW" altLang="en-US" sz="1000" b="1" dirty="0" smtClean="0">
                        <a:solidFill>
                          <a:srgbClr val="4F81BD"/>
                        </a:solidFill>
                      </a:endParaRPr>
                    </a:p>
                  </a:txBody>
                  <a:tcPr anchor="ctr"/>
                </a:tc>
              </a:tr>
              <a:tr h="258297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Описание</a:t>
                      </a:r>
                      <a:endParaRPr lang="zh-TW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000" dirty="0" err="1" smtClean="0"/>
                        <a:t>Вентиляторный</a:t>
                      </a:r>
                      <a:r>
                        <a:rPr lang="ru-RU" altLang="zh-TW" sz="1000" dirty="0" smtClean="0"/>
                        <a:t> блок </a:t>
                      </a:r>
                      <a:r>
                        <a:rPr lang="en-US" altLang="zh-TW" sz="1000" dirty="0" smtClean="0"/>
                        <a:t>,</a:t>
                      </a:r>
                      <a:r>
                        <a:rPr lang="en-US" altLang="zh-TW" sz="1000" dirty="0" err="1" smtClean="0"/>
                        <a:t>HotSwap</a:t>
                      </a:r>
                      <a:endParaRPr lang="en-US" altLang="zh-TW" sz="1000" baseline="0" dirty="0" smtClean="0"/>
                    </a:p>
                    <a:p>
                      <a:r>
                        <a:rPr lang="en-US" altLang="zh-TW" sz="1000" baseline="0" dirty="0" smtClean="0"/>
                        <a:t>Front-to-back airflow</a:t>
                      </a:r>
                      <a:endParaRPr lang="zh-TW" altLang="en-US" sz="10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27255" y="2334095"/>
            <a:ext cx="741221" cy="982548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135932"/>
              </p:ext>
            </p:extLst>
          </p:nvPr>
        </p:nvGraphicFramePr>
        <p:xfrm>
          <a:off x="5940152" y="2375898"/>
          <a:ext cx="3024336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2128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Наименование</a:t>
                      </a:r>
                      <a:endParaRPr lang="zh-TW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solidFill>
                            <a:srgbClr val="4F81BD"/>
                          </a:solidFill>
                        </a:rPr>
                        <a:t>DXS-PWR300DC</a:t>
                      </a:r>
                      <a:endParaRPr lang="zh-TW" altLang="en-US" sz="1000" b="1" dirty="0" smtClean="0">
                        <a:solidFill>
                          <a:srgbClr val="4F81BD"/>
                        </a:solidFill>
                      </a:endParaRPr>
                    </a:p>
                  </a:txBody>
                  <a:tcPr anchor="ctr"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altLang="zh-TW" sz="1000" b="1" dirty="0" smtClean="0"/>
                        <a:t>Описание</a:t>
                      </a:r>
                      <a:endParaRPr lang="zh-TW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dirty="0" smtClean="0"/>
                        <a:t>300W</a:t>
                      </a:r>
                      <a:r>
                        <a:rPr lang="en-US" altLang="zh-TW" sz="1000" baseline="0" dirty="0" smtClean="0"/>
                        <a:t> DC</a:t>
                      </a:r>
                    </a:p>
                    <a:p>
                      <a:r>
                        <a:rPr lang="en-US" altLang="zh-TW" sz="1000" baseline="0" dirty="0" smtClean="0"/>
                        <a:t>Front-to-back airflow</a:t>
                      </a:r>
                      <a:endParaRPr lang="zh-TW" altLang="en-US" sz="10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4011910"/>
            <a:ext cx="2811095" cy="905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7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TW" dirty="0" smtClean="0"/>
              <a:t>Обзор продукта </a:t>
            </a:r>
            <a:r>
              <a:rPr lang="en-GB" altLang="zh-TW" dirty="0" smtClean="0"/>
              <a:t/>
            </a:r>
            <a:br>
              <a:rPr lang="en-GB" altLang="zh-TW" dirty="0" smtClean="0"/>
            </a:br>
            <a:r>
              <a:rPr lang="ru-RU" altLang="zh-TW" sz="1800" i="1" dirty="0" smtClean="0"/>
              <a:t>Физическое </a:t>
            </a:r>
            <a:r>
              <a:rPr lang="ru-RU" altLang="zh-TW" sz="1800" i="1" dirty="0" err="1" smtClean="0"/>
              <a:t>стекирование</a:t>
            </a:r>
            <a:endParaRPr lang="zh-TW" altLang="en-US" sz="3100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15566"/>
            <a:ext cx="6264696" cy="396044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altLang="zh-TW" sz="1600" dirty="0" smtClean="0"/>
              <a:t>Гибкость выбора схемы </a:t>
            </a:r>
            <a:r>
              <a:rPr lang="ru-RU" altLang="zh-TW" sz="1600" dirty="0" err="1" smtClean="0"/>
              <a:t>стекирования</a:t>
            </a:r>
            <a:endParaRPr lang="en-US" altLang="zh-TW" dirty="0" smtClean="0"/>
          </a:p>
          <a:p>
            <a:pPr lvl="1">
              <a:spcBef>
                <a:spcPts val="8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Резервирование </a:t>
            </a:r>
            <a:r>
              <a:rPr lang="en-US" altLang="zh-TW" sz="1200" dirty="0" smtClean="0">
                <a:solidFill>
                  <a:srgbClr val="008EA9"/>
                </a:solidFill>
              </a:rPr>
              <a:t>2 </a:t>
            </a:r>
            <a:r>
              <a:rPr lang="ru-RU" altLang="zh-TW" sz="1200" dirty="0" smtClean="0">
                <a:solidFill>
                  <a:srgbClr val="008EA9"/>
                </a:solidFill>
              </a:rPr>
              <a:t>портов для</a:t>
            </a:r>
            <a:r>
              <a:rPr lang="en-US" altLang="zh-TW" sz="1200" dirty="0" smtClean="0">
                <a:solidFill>
                  <a:srgbClr val="008EA9"/>
                </a:solidFill>
              </a:rPr>
              <a:t> 40G</a:t>
            </a:r>
            <a:r>
              <a:rPr lang="ru-RU" altLang="zh-TW" sz="1200" dirty="0" smtClean="0">
                <a:solidFill>
                  <a:srgbClr val="008EA9"/>
                </a:solidFill>
              </a:rPr>
              <a:t> полосы пропускания в стеке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>
              <a:spcBef>
                <a:spcPts val="8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Резервирование 4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r>
              <a:rPr lang="ru-RU" altLang="zh-TW" sz="1200" dirty="0" smtClean="0">
                <a:solidFill>
                  <a:srgbClr val="008EA9"/>
                </a:solidFill>
              </a:rPr>
              <a:t>портов для</a:t>
            </a:r>
            <a:r>
              <a:rPr lang="en-US" altLang="zh-TW" sz="1200" dirty="0" smtClean="0">
                <a:solidFill>
                  <a:srgbClr val="008EA9"/>
                </a:solidFill>
              </a:rPr>
              <a:t> </a:t>
            </a:r>
            <a:r>
              <a:rPr lang="ru-RU" altLang="zh-TW" sz="1200" dirty="0" smtClean="0">
                <a:solidFill>
                  <a:srgbClr val="008EA9"/>
                </a:solidFill>
              </a:rPr>
              <a:t>8</a:t>
            </a:r>
            <a:r>
              <a:rPr lang="en-US" altLang="zh-TW" sz="1200" dirty="0" smtClean="0">
                <a:solidFill>
                  <a:srgbClr val="008EA9"/>
                </a:solidFill>
              </a:rPr>
              <a:t>0G</a:t>
            </a:r>
            <a:r>
              <a:rPr lang="ru-RU" altLang="zh-TW" sz="1200" dirty="0" smtClean="0">
                <a:solidFill>
                  <a:srgbClr val="008EA9"/>
                </a:solidFill>
              </a:rPr>
              <a:t> полосы пропускания в стеке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>
              <a:spcBef>
                <a:spcPts val="800"/>
              </a:spcBef>
            </a:pPr>
            <a:r>
              <a:rPr lang="ru-RU" altLang="zh-TW" sz="1600" dirty="0" smtClean="0"/>
              <a:t>Поддержка до </a:t>
            </a:r>
            <a:r>
              <a:rPr lang="en-US" altLang="zh-TW" sz="1600" dirty="0" smtClean="0"/>
              <a:t>4 </a:t>
            </a:r>
            <a:r>
              <a:rPr lang="ru-RU" altLang="zh-TW" sz="1600" dirty="0" smtClean="0"/>
              <a:t>коммутаторов в стеке</a:t>
            </a:r>
            <a:endParaRPr lang="en-US" altLang="zh-TW" sz="1600" dirty="0" smtClean="0"/>
          </a:p>
          <a:p>
            <a:pPr>
              <a:spcBef>
                <a:spcPts val="800"/>
              </a:spcBef>
            </a:pPr>
            <a:r>
              <a:rPr lang="ru-RU" altLang="zh-TW" sz="1600" dirty="0" smtClean="0"/>
              <a:t>Оптимизация стоимости за счет применения пассивных кабелей</a:t>
            </a:r>
            <a:r>
              <a:rPr lang="en-US" altLang="zh-TW" sz="1600" dirty="0" smtClean="0"/>
              <a:t> </a:t>
            </a:r>
            <a:r>
              <a:rPr lang="ru-RU" altLang="zh-TW" sz="1600" dirty="0" smtClean="0"/>
              <a:t>прямого подключения </a:t>
            </a:r>
            <a:r>
              <a:rPr lang="en-US" altLang="zh-TW" sz="1600" dirty="0" smtClean="0"/>
              <a:t>SFP+</a:t>
            </a:r>
          </a:p>
          <a:p>
            <a:pPr lvl="1">
              <a:spcBef>
                <a:spcPts val="800"/>
              </a:spcBef>
            </a:pPr>
            <a:r>
              <a:rPr lang="en-US" altLang="zh-TW" sz="1200" dirty="0" smtClean="0">
                <a:solidFill>
                  <a:srgbClr val="008EA9"/>
                </a:solidFill>
              </a:rPr>
              <a:t>DEM-CB100S: 1 </a:t>
            </a:r>
            <a:r>
              <a:rPr lang="ru-RU" altLang="zh-TW" sz="1200" dirty="0" smtClean="0">
                <a:solidFill>
                  <a:srgbClr val="008EA9"/>
                </a:solidFill>
              </a:rPr>
              <a:t>метр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altLang="zh-TW" sz="1200" dirty="0" smtClean="0">
                <a:solidFill>
                  <a:srgbClr val="008EA9"/>
                </a:solidFill>
              </a:rPr>
              <a:t>DEM-CB300S: 3 </a:t>
            </a:r>
            <a:r>
              <a:rPr lang="ru-RU" altLang="zh-TW" sz="1200" dirty="0" smtClean="0">
                <a:solidFill>
                  <a:srgbClr val="008EA9"/>
                </a:solidFill>
              </a:rPr>
              <a:t>метра</a:t>
            </a:r>
            <a:endParaRPr lang="en-US" altLang="zh-TW" sz="1200" dirty="0" smtClean="0">
              <a:solidFill>
                <a:srgbClr val="008EA9"/>
              </a:solidFill>
            </a:endParaRPr>
          </a:p>
          <a:p>
            <a:pPr>
              <a:spcBef>
                <a:spcPts val="800"/>
              </a:spcBef>
            </a:pPr>
            <a:r>
              <a:rPr lang="ru-RU" altLang="zh-TW" sz="1600" dirty="0" smtClean="0"/>
              <a:t>Удаленное </a:t>
            </a:r>
            <a:r>
              <a:rPr lang="ru-RU" altLang="zh-TW" sz="1600" dirty="0" err="1" smtClean="0"/>
              <a:t>стекирование</a:t>
            </a:r>
            <a:endParaRPr lang="en-US" altLang="zh-TW" sz="1600" dirty="0" smtClean="0"/>
          </a:p>
          <a:p>
            <a:pPr lvl="1">
              <a:spcBef>
                <a:spcPts val="8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Использование</a:t>
            </a:r>
            <a:r>
              <a:rPr lang="en-US" altLang="zh-TW" sz="1200" dirty="0" smtClean="0">
                <a:solidFill>
                  <a:srgbClr val="008EA9"/>
                </a:solidFill>
              </a:rPr>
              <a:t> SFP+ </a:t>
            </a:r>
            <a:r>
              <a:rPr lang="ru-RU" altLang="zh-TW" sz="1200" dirty="0" smtClean="0">
                <a:solidFill>
                  <a:srgbClr val="008EA9"/>
                </a:solidFill>
              </a:rPr>
              <a:t>трансиверов и оптических кабелей</a:t>
            </a:r>
          </a:p>
          <a:p>
            <a:pPr lvl="1">
              <a:spcBef>
                <a:spcPts val="800"/>
              </a:spcBef>
            </a:pPr>
            <a:r>
              <a:rPr lang="ru-RU" altLang="zh-TW" sz="1200" dirty="0" smtClean="0">
                <a:solidFill>
                  <a:srgbClr val="008EA9"/>
                </a:solidFill>
              </a:rPr>
              <a:t>Распределенный стек по разным этажам и зданиям</a:t>
            </a:r>
            <a:endParaRPr lang="zh-TW" altLang="en-US" sz="1200" dirty="0">
              <a:solidFill>
                <a:srgbClr val="008EA9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316416" y="1491630"/>
            <a:ext cx="545376" cy="336584"/>
            <a:chOff x="8194681" y="1462221"/>
            <a:chExt cx="545376" cy="336584"/>
          </a:xfrm>
        </p:grpSpPr>
        <p:sp>
          <p:nvSpPr>
            <p:cNvPr id="67" name="矩形 66"/>
            <p:cNvSpPr/>
            <p:nvPr/>
          </p:nvSpPr>
          <p:spPr>
            <a:xfrm>
              <a:off x="8194681" y="1462221"/>
              <a:ext cx="545376" cy="146301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rgbClr val="008EA9"/>
                  </a:solidFill>
                </a:rPr>
                <a:t>SIO1</a:t>
              </a:r>
              <a:endParaRPr lang="zh-TW" altLang="en-US" sz="1000" dirty="0">
                <a:solidFill>
                  <a:srgbClr val="008EA9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194681" y="1652504"/>
              <a:ext cx="545376" cy="146301"/>
            </a:xfrm>
            <a:prstGeom prst="rect">
              <a:avLst/>
            </a:prstGeom>
            <a:noFill/>
            <a:ln w="158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rgbClr val="008EA9"/>
                  </a:solidFill>
                </a:rPr>
                <a:t>SIO2</a:t>
              </a:r>
              <a:endParaRPr lang="zh-TW" altLang="en-US" sz="1000" dirty="0">
                <a:solidFill>
                  <a:srgbClr val="008EA9"/>
                </a:solidFill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3419872" y="2715766"/>
            <a:ext cx="1830193" cy="984346"/>
            <a:chOff x="811001" y="3719480"/>
            <a:chExt cx="2664296" cy="1362506"/>
          </a:xfrm>
        </p:grpSpPr>
        <p:pic>
          <p:nvPicPr>
            <p:cNvPr id="70" name="Picture 2" descr="D:\Office\Products\DEM-CB100S_A1_Image_L(Front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408" b="95122" l="6719" r="93594">
                          <a14:foregroundMark x1="59375" y1="14983" x2="59375" y2="14983"/>
                          <a14:foregroundMark x1="60313" y1="14634" x2="69844" y2="20209"/>
                          <a14:foregroundMark x1="66094" y1="17073" x2="66094" y2="17073"/>
                          <a14:foregroundMark x1="65000" y1="15331" x2="65000" y2="15331"/>
                          <a14:foregroundMark x1="85781" y1="86063" x2="91719" y2="84321"/>
                          <a14:foregroundMark x1="8281" y1="85017" x2="14688" y2="87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01" y="3719480"/>
              <a:ext cx="2664296" cy="11916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文字方塊 70"/>
            <p:cNvSpPr txBox="1"/>
            <p:nvPr/>
          </p:nvSpPr>
          <p:spPr>
            <a:xfrm>
              <a:off x="934885" y="4709353"/>
              <a:ext cx="2436101" cy="3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 b="1" dirty="0" smtClean="0">
                  <a:solidFill>
                    <a:srgbClr val="008EA9"/>
                  </a:solidFill>
                </a:rPr>
                <a:t>DEM-CB100S/300S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205903" y="800959"/>
            <a:ext cx="1935809" cy="1081754"/>
            <a:chOff x="5724128" y="795884"/>
            <a:chExt cx="1935809" cy="1081754"/>
          </a:xfrm>
        </p:grpSpPr>
        <p:grpSp>
          <p:nvGrpSpPr>
            <p:cNvPr id="100" name="群組 99"/>
            <p:cNvGrpSpPr/>
            <p:nvPr/>
          </p:nvGrpSpPr>
          <p:grpSpPr>
            <a:xfrm>
              <a:off x="5724128" y="971189"/>
              <a:ext cx="1935809" cy="906449"/>
              <a:chOff x="6576578" y="966083"/>
              <a:chExt cx="1935809" cy="906449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6576578" y="1003107"/>
                <a:ext cx="1935809" cy="864095"/>
                <a:chOff x="6077622" y="2643758"/>
                <a:chExt cx="1935809" cy="864095"/>
              </a:xfrm>
            </p:grpSpPr>
            <p:grpSp>
              <p:nvGrpSpPr>
                <p:cNvPr id="6" name="群組 5"/>
                <p:cNvGrpSpPr/>
                <p:nvPr/>
              </p:nvGrpSpPr>
              <p:grpSpPr>
                <a:xfrm>
                  <a:off x="6077623" y="2643758"/>
                  <a:ext cx="1935808" cy="396000"/>
                  <a:chOff x="3593305" y="2033578"/>
                  <a:chExt cx="2442257" cy="591913"/>
                </a:xfrm>
              </p:grpSpPr>
              <p:pic>
                <p:nvPicPr>
                  <p:cNvPr id="4" name="圖片 3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35895" y="2033578"/>
                    <a:ext cx="2399667" cy="59191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" name="流程圖: 文件 4"/>
                  <p:cNvSpPr/>
                  <p:nvPr/>
                </p:nvSpPr>
                <p:spPr>
                  <a:xfrm rot="16200000">
                    <a:off x="3603673" y="2023212"/>
                    <a:ext cx="591911" cy="612647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7" name="群組 6"/>
                <p:cNvGrpSpPr/>
                <p:nvPr/>
              </p:nvGrpSpPr>
              <p:grpSpPr>
                <a:xfrm>
                  <a:off x="6077622" y="3075805"/>
                  <a:ext cx="1929264" cy="432048"/>
                  <a:chOff x="3601565" y="1857614"/>
                  <a:chExt cx="2434000" cy="645795"/>
                </a:xfrm>
              </p:grpSpPr>
              <p:pic>
                <p:nvPicPr>
                  <p:cNvPr id="8" name="圖片 7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35896" y="1857616"/>
                    <a:ext cx="2399669" cy="59191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9" name="流程圖: 文件 8"/>
                  <p:cNvSpPr/>
                  <p:nvPr/>
                </p:nvSpPr>
                <p:spPr>
                  <a:xfrm rot="16200000">
                    <a:off x="3584991" y="1874188"/>
                    <a:ext cx="645795" cy="612647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cxnSp>
            <p:nvCxnSpPr>
              <p:cNvPr id="88" name="直線接點 87"/>
              <p:cNvCxnSpPr/>
              <p:nvPr/>
            </p:nvCxnSpPr>
            <p:spPr>
              <a:xfrm>
                <a:off x="8228504" y="1291510"/>
                <a:ext cx="0" cy="288032"/>
              </a:xfrm>
              <a:prstGeom prst="line">
                <a:avLst/>
              </a:prstGeom>
              <a:noFill/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2" name="手繪多邊形 91"/>
              <p:cNvSpPr/>
              <p:nvPr/>
            </p:nvSpPr>
            <p:spPr>
              <a:xfrm>
                <a:off x="8221649" y="966083"/>
                <a:ext cx="164989" cy="906449"/>
              </a:xfrm>
              <a:custGeom>
                <a:avLst/>
                <a:gdLst>
                  <a:gd name="connsiteX0" fmla="*/ 5963 w 164989"/>
                  <a:gd name="connsiteY0" fmla="*/ 194807 h 906449"/>
                  <a:gd name="connsiteX1" fmla="*/ 1988 w 164989"/>
                  <a:gd name="connsiteY1" fmla="*/ 0 h 906449"/>
                  <a:gd name="connsiteX2" fmla="*/ 164989 w 164989"/>
                  <a:gd name="connsiteY2" fmla="*/ 0 h 906449"/>
                  <a:gd name="connsiteX3" fmla="*/ 163001 w 164989"/>
                  <a:gd name="connsiteY3" fmla="*/ 906449 h 906449"/>
                  <a:gd name="connsiteX4" fmla="*/ 1988 w 164989"/>
                  <a:gd name="connsiteY4" fmla="*/ 904461 h 906449"/>
                  <a:gd name="connsiteX5" fmla="*/ 0 w 164989"/>
                  <a:gd name="connsiteY5" fmla="*/ 749411 h 90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989" h="906449">
                    <a:moveTo>
                      <a:pt x="5963" y="194807"/>
                    </a:moveTo>
                    <a:lnTo>
                      <a:pt x="1988" y="0"/>
                    </a:lnTo>
                    <a:lnTo>
                      <a:pt x="164989" y="0"/>
                    </a:lnTo>
                    <a:cubicBezTo>
                      <a:pt x="164326" y="302150"/>
                      <a:pt x="163664" y="604299"/>
                      <a:pt x="163001" y="906449"/>
                    </a:cubicBezTo>
                    <a:lnTo>
                      <a:pt x="1988" y="904461"/>
                    </a:lnTo>
                    <a:cubicBezTo>
                      <a:pt x="1325" y="852778"/>
                      <a:pt x="663" y="801094"/>
                      <a:pt x="0" y="749411"/>
                    </a:cubicBezTo>
                  </a:path>
                </a:pathLst>
              </a:custGeom>
              <a:noFill/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6382183" y="795884"/>
              <a:ext cx="933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i="1" dirty="0" smtClean="0">
                  <a:solidFill>
                    <a:srgbClr val="008EA9"/>
                  </a:solidFill>
                </a:rPr>
                <a:t>40G Stacking</a:t>
              </a:r>
              <a:endParaRPr lang="zh-TW" altLang="en-US" sz="1100" i="1" dirty="0">
                <a:solidFill>
                  <a:srgbClr val="008EA9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925983" y="2022439"/>
            <a:ext cx="1935809" cy="1058876"/>
            <a:chOff x="6804248" y="1993030"/>
            <a:chExt cx="1935809" cy="1058876"/>
          </a:xfrm>
        </p:grpSpPr>
        <p:grpSp>
          <p:nvGrpSpPr>
            <p:cNvPr id="105" name="群組 104"/>
            <p:cNvGrpSpPr/>
            <p:nvPr/>
          </p:nvGrpSpPr>
          <p:grpSpPr>
            <a:xfrm>
              <a:off x="6804248" y="1993030"/>
              <a:ext cx="1935809" cy="864095"/>
              <a:chOff x="6804248" y="1993030"/>
              <a:chExt cx="1935809" cy="864095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6804249" y="1993030"/>
                <a:ext cx="1935808" cy="396000"/>
                <a:chOff x="3593305" y="2033578"/>
                <a:chExt cx="2442257" cy="591913"/>
              </a:xfrm>
            </p:grpSpPr>
            <p:pic>
              <p:nvPicPr>
                <p:cNvPr id="98" name="圖片 9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35895" y="2033578"/>
                  <a:ext cx="2399667" cy="5919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9" name="流程圖: 文件 98"/>
                <p:cNvSpPr/>
                <p:nvPr/>
              </p:nvSpPr>
              <p:spPr>
                <a:xfrm rot="16200000">
                  <a:off x="3603673" y="2023212"/>
                  <a:ext cx="591911" cy="612647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5" name="群組 94"/>
              <p:cNvGrpSpPr/>
              <p:nvPr/>
            </p:nvGrpSpPr>
            <p:grpSpPr>
              <a:xfrm>
                <a:off x="6804248" y="2425077"/>
                <a:ext cx="1929264" cy="432048"/>
                <a:chOff x="3601565" y="1857614"/>
                <a:chExt cx="2434000" cy="645795"/>
              </a:xfrm>
            </p:grpSpPr>
            <p:pic>
              <p:nvPicPr>
                <p:cNvPr id="96" name="圖片 9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35896" y="1857616"/>
                  <a:ext cx="2399669" cy="5919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" name="流程圖: 文件 96"/>
                <p:cNvSpPr/>
                <p:nvPr/>
              </p:nvSpPr>
              <p:spPr>
                <a:xfrm rot="16200000">
                  <a:off x="3584991" y="1874188"/>
                  <a:ext cx="645795" cy="612647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8100392" y="2506649"/>
                <a:ext cx="451236" cy="125778"/>
              </a:xfrm>
              <a:prstGeom prst="rect">
                <a:avLst/>
              </a:prstGeom>
              <a:noFill/>
              <a:ln w="158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8108344" y="2067035"/>
                <a:ext cx="451236" cy="135718"/>
              </a:xfrm>
              <a:prstGeom prst="rect">
                <a:avLst/>
              </a:prstGeom>
              <a:noFill/>
              <a:ln w="158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8100392" y="2653602"/>
                <a:ext cx="455211" cy="119415"/>
              </a:xfrm>
              <a:prstGeom prst="rect">
                <a:avLst/>
              </a:prstGeom>
              <a:noFill/>
              <a:ln w="158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8106356" y="2221967"/>
                <a:ext cx="455211" cy="119415"/>
              </a:xfrm>
              <a:prstGeom prst="rect">
                <a:avLst/>
              </a:prstGeom>
              <a:noFill/>
              <a:ln w="158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文字方塊 49"/>
            <p:cNvSpPr txBox="1"/>
            <p:nvPr/>
          </p:nvSpPr>
          <p:spPr>
            <a:xfrm>
              <a:off x="7292852" y="2790296"/>
              <a:ext cx="933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i="1" dirty="0">
                  <a:solidFill>
                    <a:srgbClr val="008EA9"/>
                  </a:solidFill>
                </a:rPr>
                <a:t>8</a:t>
              </a:r>
              <a:r>
                <a:rPr lang="en-US" altLang="zh-TW" sz="1100" i="1" dirty="0" smtClean="0">
                  <a:solidFill>
                    <a:srgbClr val="008EA9"/>
                  </a:solidFill>
                </a:rPr>
                <a:t>0G Stacking</a:t>
              </a:r>
              <a:endParaRPr lang="zh-TW" altLang="en-US" sz="1100" i="1" dirty="0">
                <a:solidFill>
                  <a:srgbClr val="008EA9"/>
                </a:solidFill>
              </a:endParaRPr>
            </a:p>
          </p:txBody>
        </p:sp>
      </p:grpSp>
      <p:sp>
        <p:nvSpPr>
          <p:cNvPr id="110" name="手繪多邊形 109"/>
          <p:cNvSpPr/>
          <p:nvPr/>
        </p:nvSpPr>
        <p:spPr>
          <a:xfrm>
            <a:off x="8314229" y="1935072"/>
            <a:ext cx="471777" cy="999214"/>
          </a:xfrm>
          <a:custGeom>
            <a:avLst/>
            <a:gdLst>
              <a:gd name="connsiteX0" fmla="*/ 5301 w 471777"/>
              <a:gd name="connsiteY0" fmla="*/ 235888 h 999214"/>
              <a:gd name="connsiteX1" fmla="*/ 7951 w 471777"/>
              <a:gd name="connsiteY1" fmla="*/ 0 h 999214"/>
              <a:gd name="connsiteX2" fmla="*/ 463826 w 471777"/>
              <a:gd name="connsiteY2" fmla="*/ 0 h 999214"/>
              <a:gd name="connsiteX3" fmla="*/ 471777 w 471777"/>
              <a:gd name="connsiteY3" fmla="*/ 999214 h 999214"/>
              <a:gd name="connsiteX4" fmla="*/ 0 w 471777"/>
              <a:gd name="connsiteY4" fmla="*/ 999214 h 999214"/>
              <a:gd name="connsiteX5" fmla="*/ 0 w 471777"/>
              <a:gd name="connsiteY5" fmla="*/ 800431 h 99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77" h="999214">
                <a:moveTo>
                  <a:pt x="5301" y="235888"/>
                </a:moveTo>
                <a:cubicBezTo>
                  <a:pt x="6184" y="157259"/>
                  <a:pt x="7068" y="78629"/>
                  <a:pt x="7951" y="0"/>
                </a:cubicBezTo>
                <a:lnTo>
                  <a:pt x="463826" y="0"/>
                </a:lnTo>
                <a:cubicBezTo>
                  <a:pt x="466476" y="333071"/>
                  <a:pt x="469127" y="666143"/>
                  <a:pt x="471777" y="999214"/>
                </a:cubicBezTo>
                <a:lnTo>
                  <a:pt x="0" y="999214"/>
                </a:lnTo>
                <a:lnTo>
                  <a:pt x="0" y="800431"/>
                </a:lnTo>
              </a:path>
            </a:pathLst>
          </a:cu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手繪多邊形 108"/>
          <p:cNvSpPr/>
          <p:nvPr/>
        </p:nvSpPr>
        <p:spPr>
          <a:xfrm>
            <a:off x="8563370" y="1990731"/>
            <a:ext cx="161676" cy="887895"/>
          </a:xfrm>
          <a:custGeom>
            <a:avLst/>
            <a:gdLst>
              <a:gd name="connsiteX0" fmla="*/ 7951 w 161676"/>
              <a:gd name="connsiteY0" fmla="*/ 177579 h 887895"/>
              <a:gd name="connsiteX1" fmla="*/ 0 w 161676"/>
              <a:gd name="connsiteY1" fmla="*/ 0 h 887895"/>
              <a:gd name="connsiteX2" fmla="*/ 156375 w 161676"/>
              <a:gd name="connsiteY2" fmla="*/ 0 h 887895"/>
              <a:gd name="connsiteX3" fmla="*/ 161676 w 161676"/>
              <a:gd name="connsiteY3" fmla="*/ 885245 h 887895"/>
              <a:gd name="connsiteX4" fmla="*/ 10602 w 161676"/>
              <a:gd name="connsiteY4" fmla="*/ 887895 h 887895"/>
              <a:gd name="connsiteX5" fmla="*/ 10602 w 161676"/>
              <a:gd name="connsiteY5" fmla="*/ 736821 h 8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676" h="887895">
                <a:moveTo>
                  <a:pt x="7951" y="177579"/>
                </a:moveTo>
                <a:lnTo>
                  <a:pt x="0" y="0"/>
                </a:lnTo>
                <a:lnTo>
                  <a:pt x="156375" y="0"/>
                </a:lnTo>
                <a:lnTo>
                  <a:pt x="161676" y="885245"/>
                </a:lnTo>
                <a:lnTo>
                  <a:pt x="10602" y="887895"/>
                </a:lnTo>
                <a:lnTo>
                  <a:pt x="10602" y="736821"/>
                </a:lnTo>
              </a:path>
            </a:pathLst>
          </a:cu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7" name="直線接點 106"/>
          <p:cNvCxnSpPr/>
          <p:nvPr/>
        </p:nvCxnSpPr>
        <p:spPr>
          <a:xfrm>
            <a:off x="8316416" y="2315775"/>
            <a:ext cx="0" cy="285384"/>
          </a:xfrm>
          <a:prstGeom prst="line">
            <a:avLst/>
          </a:pr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直線接點 107"/>
          <p:cNvCxnSpPr/>
          <p:nvPr/>
        </p:nvCxnSpPr>
        <p:spPr>
          <a:xfrm>
            <a:off x="8576714" y="2319679"/>
            <a:ext cx="0" cy="285384"/>
          </a:xfrm>
          <a:prstGeom prst="line">
            <a:avLst/>
          </a:pr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群組 14"/>
          <p:cNvGrpSpPr/>
          <p:nvPr/>
        </p:nvGrpSpPr>
        <p:grpSpPr>
          <a:xfrm>
            <a:off x="6084168" y="3291830"/>
            <a:ext cx="2088232" cy="1296144"/>
            <a:chOff x="5362568" y="3444224"/>
            <a:chExt cx="2174592" cy="153894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246" y="3444224"/>
              <a:ext cx="898914" cy="1491973"/>
            </a:xfrm>
            <a:prstGeom prst="rect">
              <a:avLst/>
            </a:prstGeom>
          </p:spPr>
        </p:pic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568" y="3444224"/>
              <a:ext cx="898914" cy="1491973"/>
            </a:xfrm>
            <a:prstGeom prst="rect">
              <a:avLst/>
            </a:prstGeom>
          </p:spPr>
        </p:pic>
        <p:cxnSp>
          <p:nvCxnSpPr>
            <p:cNvPr id="81" name="直線接點 80"/>
            <p:cNvCxnSpPr/>
            <p:nvPr/>
          </p:nvCxnSpPr>
          <p:spPr>
            <a:xfrm>
              <a:off x="5983089" y="4003907"/>
              <a:ext cx="97800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7120165" y="4131541"/>
              <a:ext cx="0" cy="1524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V="1">
              <a:off x="7120165" y="4539210"/>
              <a:ext cx="0" cy="177015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5824021" y="4131541"/>
              <a:ext cx="0" cy="1524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5824021" y="4539210"/>
              <a:ext cx="0" cy="177015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5983089" y="4843860"/>
              <a:ext cx="97800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4" y="3846947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920" y="4249670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919" y="4669252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067" y="3837564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123" y="4240287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122" y="4659869"/>
              <a:ext cx="422199" cy="31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311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302 - D-Link Brand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12700">
          <a:solidFill>
            <a:schemeClr val="accent4">
              <a:lumMod val="60000"/>
              <a:lumOff val="40000"/>
            </a:schemeClr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120302 - D-Link Brand PPT template</Template>
  <TotalTime>67479</TotalTime>
  <Words>1181</Words>
  <Application>Microsoft Office PowerPoint</Application>
  <PresentationFormat>Экран (16:9)</PresentationFormat>
  <Paragraphs>359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120302 - D-Link Brand PPT template</vt:lpstr>
      <vt:lpstr>Custom Design</vt:lpstr>
      <vt:lpstr>Section Slide 1</vt:lpstr>
      <vt:lpstr>Section Slide 2</vt:lpstr>
      <vt:lpstr>Слайд 1</vt:lpstr>
      <vt:lpstr>Содержание</vt:lpstr>
      <vt:lpstr>Позиционирование Коммутатор Ядра/Агрегации для SMB/SME</vt:lpstr>
      <vt:lpstr>Позиционирование Коммутатор Агрегации для Кампуса/Сетей провайдеров</vt:lpstr>
      <vt:lpstr>Позиционирование Агрегация Серверной фермы</vt:lpstr>
      <vt:lpstr>Содержание</vt:lpstr>
      <vt:lpstr>Обзор продукта Основные характеристики</vt:lpstr>
      <vt:lpstr>Обзор продукта Аппаратный дизайн</vt:lpstr>
      <vt:lpstr>Обзор продукта  Физическое стекирование</vt:lpstr>
      <vt:lpstr>Обзор продукции Аксессуары</vt:lpstr>
      <vt:lpstr>Содержание</vt:lpstr>
      <vt:lpstr>Анонс технологий</vt:lpstr>
      <vt:lpstr>Анонс технологий</vt:lpstr>
      <vt:lpstr>Анонс технологий</vt:lpstr>
      <vt:lpstr>Анонс технологий</vt:lpstr>
      <vt:lpstr>Спасибо!</vt:lpstr>
    </vt:vector>
  </TitlesOfParts>
  <Company>D-Link Corporation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Chan</dc:creator>
  <cp:keywords>DXS-3400 Series Sales Guide</cp:keywords>
  <cp:lastModifiedBy>Ruslan</cp:lastModifiedBy>
  <cp:revision>473</cp:revision>
  <dcterms:created xsi:type="dcterms:W3CDTF">2012-03-02T12:05:35Z</dcterms:created>
  <dcterms:modified xsi:type="dcterms:W3CDTF">2018-02-16T08:10:29Z</dcterms:modified>
</cp:coreProperties>
</file>